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2"/>
  </p:notesMasterIdLst>
  <p:sldIdLst>
    <p:sldId id="256" r:id="rId2"/>
    <p:sldId id="350" r:id="rId3"/>
    <p:sldId id="303" r:id="rId4"/>
    <p:sldId id="337" r:id="rId5"/>
    <p:sldId id="257" r:id="rId6"/>
    <p:sldId id="339" r:id="rId7"/>
    <p:sldId id="347" r:id="rId8"/>
    <p:sldId id="341" r:id="rId9"/>
    <p:sldId id="342" r:id="rId10"/>
    <p:sldId id="340" r:id="rId11"/>
    <p:sldId id="338" r:id="rId12"/>
    <p:sldId id="260" r:id="rId13"/>
    <p:sldId id="261" r:id="rId14"/>
    <p:sldId id="262" r:id="rId15"/>
    <p:sldId id="263" r:id="rId16"/>
    <p:sldId id="264" r:id="rId17"/>
    <p:sldId id="266" r:id="rId18"/>
    <p:sldId id="267" r:id="rId19"/>
    <p:sldId id="268" r:id="rId20"/>
    <p:sldId id="269" r:id="rId21"/>
    <p:sldId id="348" r:id="rId22"/>
    <p:sldId id="270" r:id="rId23"/>
    <p:sldId id="271" r:id="rId24"/>
    <p:sldId id="272" r:id="rId25"/>
    <p:sldId id="273" r:id="rId26"/>
    <p:sldId id="274" r:id="rId27"/>
    <p:sldId id="345" r:id="rId28"/>
    <p:sldId id="278" r:id="rId29"/>
    <p:sldId id="279" r:id="rId30"/>
    <p:sldId id="285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12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8F0B"/>
    <a:srgbClr val="C85CE5"/>
    <a:srgbClr val="54AAFE"/>
    <a:srgbClr val="FFB764"/>
    <a:srgbClr val="D98F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561"/>
    <p:restoredTop sz="83755"/>
  </p:normalViewPr>
  <p:slideViewPr>
    <p:cSldViewPr snapToGrid="0" snapToObjects="1" showGuides="1">
      <p:cViewPr varScale="1">
        <p:scale>
          <a:sx n="59" d="100"/>
          <a:sy n="59" d="100"/>
        </p:scale>
        <p:origin x="77" y="139"/>
      </p:cViewPr>
      <p:guideLst>
        <p:guide orient="horz" pos="2112"/>
        <p:guide pos="3840"/>
      </p:guideLst>
    </p:cSldViewPr>
  </p:slideViewPr>
  <p:notesTextViewPr>
    <p:cViewPr>
      <p:scale>
        <a:sx n="20" d="100"/>
        <a:sy n="2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570B0E-D35D-9042-B474-1932228F602D}" type="datetimeFigureOut">
              <a:rPr lang="en-US" smtClean="0"/>
              <a:t>2/9/2024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ACE3BE-21B5-EB45-9686-F8DD82FD2C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85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ACE3BE-21B5-EB45-9686-F8DD82FD2CA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8129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a3c559c97b_3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a3c559c97b_3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350">
                <a:solidFill>
                  <a:srgbClr val="222222"/>
                </a:solidFill>
                <a:highlight>
                  <a:srgbClr val="FFFFFF"/>
                </a:highlight>
              </a:rPr>
              <a:t>Divide the scores by 8 (the square root of the dimension of the key vectors used in the paper – 64)</a:t>
            </a:r>
            <a:endParaRPr sz="135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914400" lvl="1" indent="-314325" algn="l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350"/>
              <a:buChar char="○"/>
            </a:pPr>
            <a:r>
              <a:rPr lang="en" sz="1350">
                <a:solidFill>
                  <a:srgbClr val="222222"/>
                </a:solidFill>
                <a:highlight>
                  <a:srgbClr val="FFFFFF"/>
                </a:highlight>
              </a:rPr>
              <a:t>Leads to having more stable gradients</a:t>
            </a:r>
            <a:endParaRPr sz="135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457200" lvl="0" indent="-314325" algn="l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350"/>
              <a:buChar char="●"/>
            </a:pPr>
            <a:r>
              <a:rPr lang="en" sz="1350">
                <a:solidFill>
                  <a:srgbClr val="222222"/>
                </a:solidFill>
                <a:highlight>
                  <a:srgbClr val="FFFFFF"/>
                </a:highlight>
              </a:rPr>
              <a:t>Softmax normalizes the scores so they’re all positive and add up to 1.</a:t>
            </a:r>
            <a:endParaRPr sz="135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914400" lvl="1" indent="-314325" algn="l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350"/>
              <a:buChar char="○"/>
            </a:pPr>
            <a:r>
              <a:rPr lang="en" sz="1350">
                <a:solidFill>
                  <a:srgbClr val="222222"/>
                </a:solidFill>
                <a:highlight>
                  <a:srgbClr val="FFFFFF"/>
                </a:highlight>
              </a:rPr>
              <a:t>How much each word will be expressed at this position</a:t>
            </a:r>
            <a:endParaRPr sz="1350">
              <a:solidFill>
                <a:srgbClr val="222222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a3c559c97b_3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a3c559c97b_3_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350" dirty="0">
                <a:solidFill>
                  <a:srgbClr val="222222"/>
                </a:solidFill>
                <a:highlight>
                  <a:srgbClr val="FFFFFF"/>
                </a:highlight>
              </a:rPr>
              <a:t>Z_1 is a better version of this word embedding, it calculates how much each other word values it and then creates a better version of itself that represents this valuation</a:t>
            </a:r>
            <a:endParaRPr sz="1350" dirty="0">
              <a:solidFill>
                <a:srgbClr val="222222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a3c559c97b_3_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a3c559c97b_3_1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a3c559c97b_3_2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a3c559c97b_3_2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a3c559c97b_3_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a3c559c97b_3_2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Concat the matrices then multiple them by an additional weights matrix W^O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a3c559c97b_3_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a3c559c97b_3_2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dirty="0"/>
              <a:t>Parameters: all W matrices</a:t>
            </a:r>
            <a:endParaRPr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a3c559c97b_3_2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a3c559c97b_3_2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dirty="0"/>
              <a:t>Account for the order of the words in the input sequence</a:t>
            </a:r>
            <a:endParaRPr dirty="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dirty="0"/>
              <a:t>No recurrence and no convolution</a:t>
            </a:r>
            <a:endParaRPr dirty="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dirty="0"/>
              <a:t>Adds a vector to each input embedding</a:t>
            </a:r>
            <a:endParaRPr dirty="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dirty="0"/>
              <a:t>Heuristic function</a:t>
            </a:r>
            <a:endParaRPr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a3c559c97b_3_2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a3c559c97b_3_2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dirty="0"/>
              <a:t>Employs residual connection around each of the two sub-layers, followed by layer normalization</a:t>
            </a:r>
            <a:endParaRPr dirty="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dirty="0"/>
              <a:t>Layer norm: modifies each item by subtracting the mean and divided by the standard deviation over the vector</a:t>
            </a: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often helps to speed up and stabilize the learning process</a:t>
            </a:r>
            <a:endParaRPr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a3c559c97b_3_2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a3c559c97b_3_2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The encoder start by processing the input sequence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Output of the top encoder is then transformed into a set of attention vectors K and V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These are to be used by each decoder in its “encoder-decoder attention” layer which helps the decoder focus on appropriate places in the input sequence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a3c559c97b_3_2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a3c559c97b_3_2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The step repeat until a special EOS token is predicted.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The output of each step is fed to the bottom encoder in the next time step, and the decoders bubble up their decoding results just like the encoders did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theory, can remember arbitrary</a:t>
            </a:r>
            <a:r>
              <a:rPr lang="en-US" baseline="0" dirty="0"/>
              <a:t> length history;</a:t>
            </a:r>
          </a:p>
          <a:p>
            <a:r>
              <a:rPr lang="en-US" baseline="0" dirty="0"/>
              <a:t>In practice, will decide based on the input data.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6E3F2F-7406-874B-B859-6F6D807BCED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17952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9c431647da_0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9c431647da_0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9c431647da_0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9c431647da_0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Paradigm shift to replace recurrent neural network units with transformers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a3c559c97b_3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a3c559c97b_3_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Encoder and decoder component is a stack of encoders and decoders, by default 6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Each encoder or decoder is identical in structure, but have independent weights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a3c559c97b_3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a3c559c97b_3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Self-attention layer: helps the encoder look at other words in the input sentences as it encodes a specific word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In decoder: encoder-decoder attention: helps the decoder focus on relevant parts of the input sentences (similar to attention in seq2seq models)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&gt; Next: left first focus on the encoder side, and have a look at what’s inside each of the green box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a3c559c97b_3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a3c559c97b_3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First got word embeddings, only happens in the bottom-most encoder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In the bottom encoder that would be the word embeddings, but in other encoders, it would be the output of the encoder that’s directly below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In each encoder, data flows through each of the two sub-layers of the encoder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Word in each position flows through its own path in the encoder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But dependencies between these paths in the self-attention layer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FFNN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Two linear transformation, one ReLU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&gt; Next: What’s self-attention 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a3c559c97b_3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a3c559c97b_3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Example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Which word “it” refer to, the street or the animal?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Like RNN, we can maintain hidden state to incorporate previous words representation to learn about context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Self-attention is the Transformer’s way to understand the context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Self-attention is between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Target word and input sequence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a3c559c97b_3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a3c559c97b_3_1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Create three vectors based on the input vectors: queries, keys and values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There are three independent matrices W^Q, W^K, W^V, trained during the training process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Get vectors by multiplying the embedding by three matrices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Finally, for each word, we have one query, one key, and one value project.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a3c559c97b_3_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a3c559c97b_3_1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B7EDA-036F-1F44-82C7-B40FE6229DF3}" type="datetimeFigureOut">
              <a:rPr lang="en-US" smtClean="0"/>
              <a:t>2/9/2024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3EC36-CE96-B04F-B43E-A9C5C62746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9163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B7EDA-036F-1F44-82C7-B40FE6229DF3}" type="datetimeFigureOut">
              <a:rPr lang="en-US" smtClean="0"/>
              <a:t>2/9/2024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3EC36-CE96-B04F-B43E-A9C5C62746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2283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B7EDA-036F-1F44-82C7-B40FE6229DF3}" type="datetimeFigureOut">
              <a:rPr lang="en-US" smtClean="0"/>
              <a:t>2/9/2024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3EC36-CE96-B04F-B43E-A9C5C62746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8079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12192000" cy="65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25" name="Google Shape;25;p4"/>
          <p:cNvGrpSpPr/>
          <p:nvPr/>
        </p:nvGrpSpPr>
        <p:grpSpPr>
          <a:xfrm>
            <a:off x="1107190" y="1588342"/>
            <a:ext cx="994351" cy="61101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972600" y="1758200"/>
            <a:ext cx="10251600" cy="71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972600" y="2771833"/>
            <a:ext cx="10251600" cy="30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14856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1219170" lvl="1" indent="-397923"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2pPr>
            <a:lvl3pPr marL="1828754" lvl="2" indent="-397923">
              <a:spcBef>
                <a:spcPts val="2133"/>
              </a:spcBef>
              <a:spcAft>
                <a:spcPts val="0"/>
              </a:spcAft>
              <a:buSzPts val="1100"/>
              <a:buChar char="■"/>
              <a:defRPr/>
            </a:lvl3pPr>
            <a:lvl4pPr marL="2438339" lvl="3" indent="-397923">
              <a:spcBef>
                <a:spcPts val="2133"/>
              </a:spcBef>
              <a:spcAft>
                <a:spcPts val="0"/>
              </a:spcAft>
              <a:buSzPts val="1100"/>
              <a:buChar char="●"/>
              <a:defRPr/>
            </a:lvl4pPr>
            <a:lvl5pPr marL="3047924" lvl="4" indent="-397923"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5pPr>
            <a:lvl6pPr marL="3657509" lvl="5" indent="-397923">
              <a:spcBef>
                <a:spcPts val="2133"/>
              </a:spcBef>
              <a:spcAft>
                <a:spcPts val="0"/>
              </a:spcAft>
              <a:buSzPts val="1100"/>
              <a:buChar char="■"/>
              <a:defRPr/>
            </a:lvl6pPr>
            <a:lvl7pPr marL="4267093" lvl="6" indent="-397923">
              <a:spcBef>
                <a:spcPts val="2133"/>
              </a:spcBef>
              <a:spcAft>
                <a:spcPts val="0"/>
              </a:spcAft>
              <a:buSzPts val="1100"/>
              <a:buChar char="●"/>
              <a:defRPr/>
            </a:lvl7pPr>
            <a:lvl8pPr marL="4876678" lvl="7" indent="-397923"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8pPr>
            <a:lvl9pPr marL="5486263" lvl="8" indent="-397923">
              <a:spcBef>
                <a:spcPts val="2133"/>
              </a:spcBef>
              <a:spcAft>
                <a:spcPts val="2133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11381736" y="63331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4080381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B7EDA-036F-1F44-82C7-B40FE6229DF3}" type="datetimeFigureOut">
              <a:rPr lang="en-US" smtClean="0"/>
              <a:t>2/9/2024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3EC36-CE96-B04F-B43E-A9C5C62746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4648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B7EDA-036F-1F44-82C7-B40FE6229DF3}" type="datetimeFigureOut">
              <a:rPr lang="en-US" smtClean="0"/>
              <a:t>2/9/2024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3EC36-CE96-B04F-B43E-A9C5C62746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6791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B7EDA-036F-1F44-82C7-B40FE6229DF3}" type="datetimeFigureOut">
              <a:rPr lang="en-US" smtClean="0"/>
              <a:t>2/9/2024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3EC36-CE96-B04F-B43E-A9C5C62746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2263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B7EDA-036F-1F44-82C7-B40FE6229DF3}" type="datetimeFigureOut">
              <a:rPr lang="en-US" smtClean="0"/>
              <a:t>2/9/2024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3EC36-CE96-B04F-B43E-A9C5C62746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3990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B7EDA-036F-1F44-82C7-B40FE6229DF3}" type="datetimeFigureOut">
              <a:rPr lang="en-US" smtClean="0"/>
              <a:t>2/9/2024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3EC36-CE96-B04F-B43E-A9C5C62746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5329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B7EDA-036F-1F44-82C7-B40FE6229DF3}" type="datetimeFigureOut">
              <a:rPr lang="en-US" smtClean="0"/>
              <a:t>2/9/2024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3EC36-CE96-B04F-B43E-A9C5C62746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5551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B7EDA-036F-1F44-82C7-B40FE6229DF3}" type="datetimeFigureOut">
              <a:rPr lang="en-US" smtClean="0"/>
              <a:t>2/9/2024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3EC36-CE96-B04F-B43E-A9C5C62746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4595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B7EDA-036F-1F44-82C7-B40FE6229DF3}" type="datetimeFigureOut">
              <a:rPr lang="en-US" smtClean="0"/>
              <a:t>2/9/2024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3EC36-CE96-B04F-B43E-A9C5C62746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4165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2B7EDA-036F-1F44-82C7-B40FE6229DF3}" type="datetimeFigureOut">
              <a:rPr lang="en-US" smtClean="0"/>
              <a:t>2/9/2024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73EC36-CE96-B04F-B43E-A9C5C627468A}" type="slidenum">
              <a:rPr lang="en-US" smtClean="0"/>
              <a:t>‹#›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9F1030C-2645-DE49-8479-B1A17A24568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106615" cy="650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CF9C0A7-DE30-CD44-878D-F92BAFC4B767}"/>
              </a:ext>
            </a:extLst>
          </p:cNvPr>
          <p:cNvSpPr txBox="1"/>
          <p:nvPr userDrawn="1"/>
        </p:nvSpPr>
        <p:spPr>
          <a:xfrm>
            <a:off x="11922369" y="82062"/>
            <a:ext cx="237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</a:p>
        </p:txBody>
      </p:sp>
      <p:pic>
        <p:nvPicPr>
          <p:cNvPr id="15" name="Picture 4">
            <a:extLst>
              <a:ext uri="{FF2B5EF4-FFF2-40B4-BE49-F238E27FC236}">
                <a16:creationId xmlns:a16="http://schemas.microsoft.com/office/drawing/2014/main" id="{B6F03644-DA64-5043-8688-BF674801209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6646" y="1"/>
            <a:ext cx="1805354" cy="803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59766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violetpeng.github.io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violetpeng.github.io/.html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g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6.03762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337062"/>
            <a:ext cx="9144000" cy="1467504"/>
          </a:xfrm>
        </p:spPr>
        <p:txBody>
          <a:bodyPr>
            <a:normAutofit fontScale="90000"/>
          </a:bodyPr>
          <a:lstStyle/>
          <a:p>
            <a:r>
              <a:rPr lang="en-US" dirty="0"/>
              <a:t>Transformers and Masked Language Models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246264"/>
            <a:ext cx="9144000" cy="1467503"/>
          </a:xfrm>
        </p:spPr>
        <p:txBody>
          <a:bodyPr>
            <a:normAutofit/>
          </a:bodyPr>
          <a:lstStyle/>
          <a:p>
            <a:r>
              <a:rPr lang="en-US" dirty="0"/>
              <a:t>CS 162: Natural Language Processing</a:t>
            </a:r>
          </a:p>
          <a:p>
            <a:r>
              <a:rPr lang="en-US" dirty="0"/>
              <a:t>Nanyun (Violet) Peng</a:t>
            </a:r>
          </a:p>
          <a:p>
            <a:r>
              <a:rPr lang="en-US" dirty="0"/>
              <a:t>Course website: </a:t>
            </a:r>
            <a:r>
              <a:rPr lang="en-US" dirty="0">
                <a:hlinkClick r:id="rId3"/>
              </a:rPr>
              <a:t>https://vnpeng.net/</a:t>
            </a:r>
            <a:r>
              <a:rPr lang="en-US" dirty="0">
                <a:hlinkClick r:id="rId4"/>
              </a:rPr>
              <a:t>cs162_win24.html</a:t>
            </a:r>
            <a:endParaRPr lang="en-US" dirty="0"/>
          </a:p>
        </p:txBody>
      </p:sp>
      <p:sp>
        <p:nvSpPr>
          <p:cNvPr id="5" name="Text Box 4">
            <a:extLst>
              <a:ext uri="{FF2B5EF4-FFF2-40B4-BE49-F238E27FC236}">
                <a16:creationId xmlns:a16="http://schemas.microsoft.com/office/drawing/2014/main" id="{67D4E0D1-437A-D54B-8016-8E73C68720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51963" y="4600028"/>
            <a:ext cx="2417671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2400" dirty="0">
                <a:solidFill>
                  <a:schemeClr val="accent4"/>
                </a:solidFill>
              </a:rPr>
              <a:t>syllabus, 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2400" dirty="0">
                <a:solidFill>
                  <a:schemeClr val="accent4"/>
                </a:solidFill>
              </a:rPr>
              <a:t>announcements,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2400" dirty="0">
                <a:solidFill>
                  <a:schemeClr val="accent4"/>
                </a:solidFill>
              </a:rPr>
              <a:t>slides, 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2400" dirty="0" err="1">
                <a:solidFill>
                  <a:schemeClr val="accent4"/>
                </a:solidFill>
              </a:rPr>
              <a:t>homeworks</a:t>
            </a:r>
            <a:endParaRPr lang="en-US" altLang="en-US" sz="2400" dirty="0">
              <a:solidFill>
                <a:schemeClr val="accent4"/>
              </a:solidFill>
            </a:endParaRPr>
          </a:p>
        </p:txBody>
      </p:sp>
      <p:sp>
        <p:nvSpPr>
          <p:cNvPr id="6" name="Line 6">
            <a:extLst>
              <a:ext uri="{FF2B5EF4-FFF2-40B4-BE49-F238E27FC236}">
                <a16:creationId xmlns:a16="http://schemas.microsoft.com/office/drawing/2014/main" id="{0A4FE754-7BC0-F140-83A8-74F5C33C5CA2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8839200" y="4663526"/>
            <a:ext cx="512763" cy="650876"/>
          </a:xfrm>
          <a:prstGeom prst="line">
            <a:avLst/>
          </a:prstGeom>
          <a:noFill/>
          <a:ln w="28575">
            <a:solidFill>
              <a:schemeClr val="accent4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DF48AF1C-F977-9A47-A398-AAE22663BA7C}"/>
              </a:ext>
            </a:extLst>
          </p:cNvPr>
          <p:cNvSpPr txBox="1">
            <a:spLocks/>
          </p:cNvSpPr>
          <p:nvPr/>
        </p:nvSpPr>
        <p:spPr>
          <a:xfrm>
            <a:off x="4038600" y="6384554"/>
            <a:ext cx="4114800" cy="365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sz="3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Char char="–"/>
              <a:defRPr sz="2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Char char="–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12A164-20B8-D24E-A8B4-E4DD204BE1F8}" type="slidenum">
              <a:rPr lang="en-US" altLang="en-US" sz="1400" smtClean="0"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1</a:t>
            </a:fld>
            <a:endParaRPr lang="en-US" altLang="en-US" sz="14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17020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E9B20-EEEA-E841-BF8F-028673EC95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Attention Mechanism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8A848B-4490-C641-84C4-D20790195E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" dirty="0"/>
              <a:t>Models tend to forget the information that are further away.</a:t>
            </a:r>
          </a:p>
          <a:p>
            <a:pPr lvl="1"/>
            <a:r>
              <a:rPr lang="en" dirty="0"/>
              <a:t>Can we reinforce the “memory”?</a:t>
            </a:r>
            <a:endParaRPr lang="en-US" dirty="0"/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17FEF280-2C27-524E-A806-46373CA65B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6957" y="2860932"/>
            <a:ext cx="9358086" cy="2098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29727FF-7CF2-8046-B233-8B3D1632C358}"/>
              </a:ext>
            </a:extLst>
          </p:cNvPr>
          <p:cNvSpPr txBox="1"/>
          <p:nvPr/>
        </p:nvSpPr>
        <p:spPr>
          <a:xfrm>
            <a:off x="1416957" y="5540960"/>
            <a:ext cx="53841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Using a</a:t>
            </a:r>
            <a:r>
              <a:rPr lang="en-US" sz="2400" baseline="-25000" dirty="0"/>
              <a:t>t</a:t>
            </a:r>
            <a:r>
              <a:rPr lang="en-US" sz="2400" dirty="0"/>
              <a:t> instead of </a:t>
            </a:r>
            <a:r>
              <a:rPr lang="en-US" sz="2400" dirty="0" err="1"/>
              <a:t>h</a:t>
            </a:r>
            <a:r>
              <a:rPr lang="en-US" sz="2400" baseline="-25000" dirty="0" err="1"/>
              <a:t>t</a:t>
            </a:r>
            <a:r>
              <a:rPr lang="en-US" sz="2400" dirty="0"/>
              <a:t> to make predictions.</a:t>
            </a:r>
          </a:p>
        </p:txBody>
      </p:sp>
    </p:spTree>
    <p:extLst>
      <p:ext uri="{BB962C8B-B14F-4D97-AF65-F5344CB8AC3E}">
        <p14:creationId xmlns:p14="http://schemas.microsoft.com/office/powerpoint/2010/main" val="1891552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3CAD11-BBB4-E84D-A982-5B61B22803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Attention is All You Need (?)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B53C67-BAE4-0148-A14A-F061897DE6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/>
          <a:lstStyle/>
          <a:p>
            <a:pPr>
              <a:spcBef>
                <a:spcPts val="2133"/>
              </a:spcBef>
            </a:pPr>
            <a:r>
              <a:rPr lang="en-US" dirty="0"/>
              <a:t>Transformers </a:t>
            </a:r>
          </a:p>
          <a:p>
            <a:pPr lvl="1">
              <a:spcBef>
                <a:spcPts val="933"/>
              </a:spcBef>
            </a:pPr>
            <a:r>
              <a:rPr lang="en-US" dirty="0"/>
              <a:t>A model architecture eschewing recurrence and instead relying entirely on an attention mechanism to draw global dependencies between input and output</a:t>
            </a:r>
          </a:p>
          <a:p>
            <a:pPr lvl="1">
              <a:spcBef>
                <a:spcPts val="933"/>
              </a:spcBef>
              <a:spcAft>
                <a:spcPts val="2133"/>
              </a:spcAft>
            </a:pPr>
            <a:r>
              <a:rPr lang="en-US" dirty="0"/>
              <a:t>Easier to parallelize the computation.</a:t>
            </a:r>
          </a:p>
        </p:txBody>
      </p:sp>
      <p:pic>
        <p:nvPicPr>
          <p:cNvPr id="4" name="Google Shape;105;p16">
            <a:extLst>
              <a:ext uri="{FF2B5EF4-FFF2-40B4-BE49-F238E27FC236}">
                <a16:creationId xmlns:a16="http://schemas.microsoft.com/office/drawing/2014/main" id="{8DE8FA83-B81F-154E-98F0-2F9D88762E92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7304" t="5764" r="7047" b="7284"/>
          <a:stretch/>
        </p:blipFill>
        <p:spPr>
          <a:xfrm>
            <a:off x="1649182" y="3477984"/>
            <a:ext cx="5159828" cy="3118758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07;p16">
            <a:extLst>
              <a:ext uri="{FF2B5EF4-FFF2-40B4-BE49-F238E27FC236}">
                <a16:creationId xmlns:a16="http://schemas.microsoft.com/office/drawing/2014/main" id="{EBBD51CE-A4A4-1248-82C9-A9C5458A23EF}"/>
              </a:ext>
            </a:extLst>
          </p:cNvPr>
          <p:cNvSpPr txBox="1">
            <a:spLocks/>
          </p:cNvSpPr>
          <p:nvPr/>
        </p:nvSpPr>
        <p:spPr>
          <a:xfrm>
            <a:off x="6809010" y="4033497"/>
            <a:ext cx="5159829" cy="1568904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2133"/>
              </a:spcAft>
              <a:buFont typeface="Arial"/>
              <a:buNone/>
            </a:pPr>
            <a:r>
              <a:rPr lang="en-US" sz="2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Most of the following visualizations are from http://</a:t>
            </a:r>
            <a:r>
              <a:rPr lang="en-US" sz="2400" i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jalammar.github.io</a:t>
            </a:r>
            <a:r>
              <a:rPr lang="en-US" sz="2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/illustrated-transformer/</a:t>
            </a:r>
          </a:p>
        </p:txBody>
      </p:sp>
    </p:spTree>
    <p:extLst>
      <p:ext uri="{BB962C8B-B14F-4D97-AF65-F5344CB8AC3E}">
        <p14:creationId xmlns:p14="http://schemas.microsoft.com/office/powerpoint/2010/main" val="29294359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3117" y="742051"/>
            <a:ext cx="9185768" cy="598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7"/>
          <p:cNvSpPr txBox="1">
            <a:spLocks noGrp="1"/>
          </p:cNvSpPr>
          <p:nvPr>
            <p:ph type="title" idx="4294967295"/>
          </p:nvPr>
        </p:nvSpPr>
        <p:spPr>
          <a:xfrm>
            <a:off x="437300" y="547800"/>
            <a:ext cx="10251600" cy="71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algn="l">
              <a:spcBef>
                <a:spcPts val="0"/>
              </a:spcBef>
            </a:pPr>
            <a:r>
              <a:rPr lang="en" sz="2800"/>
              <a:t>Stacks of encoders and decoders</a:t>
            </a:r>
            <a:endParaRPr sz="28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300" y="955318"/>
            <a:ext cx="5205133" cy="33905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61634" y="3655301"/>
            <a:ext cx="8341065" cy="2647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8"/>
          <p:cNvSpPr txBox="1">
            <a:spLocks noGrp="1"/>
          </p:cNvSpPr>
          <p:nvPr>
            <p:ph type="title" idx="4294967295"/>
          </p:nvPr>
        </p:nvSpPr>
        <p:spPr>
          <a:xfrm>
            <a:off x="1451100" y="1074600"/>
            <a:ext cx="10251600" cy="1948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algn="r">
              <a:spcBef>
                <a:spcPts val="0"/>
              </a:spcBef>
            </a:pPr>
            <a:r>
              <a:rPr lang="en" sz="2800"/>
              <a:t>Structures of each </a:t>
            </a:r>
            <a:endParaRPr sz="2800"/>
          </a:p>
          <a:p>
            <a:pPr algn="r">
              <a:spcBef>
                <a:spcPts val="0"/>
              </a:spcBef>
            </a:pPr>
            <a:r>
              <a:rPr lang="en" sz="2800"/>
              <a:t>encoder and decoder</a:t>
            </a:r>
            <a:endParaRPr sz="28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2350" y="832759"/>
            <a:ext cx="9707299" cy="59030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0"/>
          <p:cNvSpPr txBox="1">
            <a:spLocks noGrp="1"/>
          </p:cNvSpPr>
          <p:nvPr>
            <p:ph type="title"/>
          </p:nvPr>
        </p:nvSpPr>
        <p:spPr>
          <a:xfrm>
            <a:off x="838200" y="752567"/>
            <a:ext cx="10515600" cy="938121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algn="l">
              <a:spcBef>
                <a:spcPts val="0"/>
              </a:spcBef>
            </a:pPr>
            <a:r>
              <a:rPr lang="en" dirty="0"/>
              <a:t>Self-Attention</a:t>
            </a:r>
            <a:endParaRPr dirty="0"/>
          </a:p>
        </p:txBody>
      </p:sp>
      <p:sp>
        <p:nvSpPr>
          <p:cNvPr id="133" name="Google Shape;133;p20"/>
          <p:cNvSpPr txBox="1">
            <a:spLocks noGrp="1"/>
          </p:cNvSpPr>
          <p:nvPr>
            <p:ph idx="1"/>
          </p:nvPr>
        </p:nvSpPr>
        <p:spPr>
          <a:xfrm>
            <a:off x="838200" y="1825625"/>
            <a:ext cx="4858062" cy="4351338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spcBef>
                <a:spcPts val="0"/>
              </a:spcBef>
              <a:spcAft>
                <a:spcPts val="2133"/>
              </a:spcAft>
              <a:buNone/>
            </a:pPr>
            <a:r>
              <a:rPr lang="en" dirty="0"/>
              <a:t>Self-attention allows it to look at other positions in the input sequence for clues that can help lead to a better encoding for this word.</a:t>
            </a:r>
            <a:endParaRPr dirty="0"/>
          </a:p>
        </p:txBody>
      </p:sp>
      <p:sp>
        <p:nvSpPr>
          <p:cNvPr id="134" name="Google Shape;134;p20"/>
          <p:cNvSpPr txBox="1">
            <a:spLocks noGrp="1"/>
          </p:cNvSpPr>
          <p:nvPr>
            <p:ph type="body" idx="4294967295"/>
          </p:nvPr>
        </p:nvSpPr>
        <p:spPr>
          <a:xfrm>
            <a:off x="859971" y="6099969"/>
            <a:ext cx="9593263" cy="423862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spcBef>
                <a:spcPts val="0"/>
              </a:spcBef>
              <a:spcAft>
                <a:spcPts val="2133"/>
              </a:spcAft>
              <a:buNone/>
            </a:pPr>
            <a:r>
              <a:rPr lang="en" i="1" dirty="0"/>
              <a:t>https://</a:t>
            </a:r>
            <a:r>
              <a:rPr lang="en" i="1" dirty="0" err="1"/>
              <a:t>nlp.seas.harvard.edu</a:t>
            </a:r>
            <a:r>
              <a:rPr lang="en" i="1" dirty="0"/>
              <a:t>/2018/04/03/</a:t>
            </a:r>
            <a:r>
              <a:rPr lang="en" i="1" dirty="0" err="1"/>
              <a:t>attention.html</a:t>
            </a:r>
            <a:endParaRPr i="1" dirty="0"/>
          </a:p>
        </p:txBody>
      </p:sp>
      <p:pic>
        <p:nvPicPr>
          <p:cNvPr id="132" name="Google Shape;13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31567" y="752567"/>
            <a:ext cx="5549900" cy="524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4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1"/>
          <p:cNvSpPr txBox="1">
            <a:spLocks noGrp="1"/>
          </p:cNvSpPr>
          <p:nvPr>
            <p:ph type="title"/>
          </p:nvPr>
        </p:nvSpPr>
        <p:spPr>
          <a:xfrm>
            <a:off x="838200" y="746353"/>
            <a:ext cx="10515600" cy="1009651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algn="l">
              <a:spcBef>
                <a:spcPts val="0"/>
              </a:spcBef>
            </a:pPr>
            <a:r>
              <a:rPr lang="en" sz="4000" dirty="0"/>
              <a:t>Self-Attention in Detail</a:t>
            </a:r>
            <a:endParaRPr sz="4000" dirty="0"/>
          </a:p>
        </p:txBody>
      </p:sp>
      <p:sp>
        <p:nvSpPr>
          <p:cNvPr id="140" name="Google Shape;140;p21"/>
          <p:cNvSpPr txBox="1">
            <a:spLocks noGrp="1"/>
          </p:cNvSpPr>
          <p:nvPr>
            <p:ph idx="1"/>
          </p:nvPr>
        </p:nvSpPr>
        <p:spPr>
          <a:xfrm>
            <a:off x="625926" y="2592480"/>
            <a:ext cx="4076700" cy="39927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spcBef>
                <a:spcPts val="0"/>
              </a:spcBef>
              <a:spcAft>
                <a:spcPts val="2133"/>
              </a:spcAft>
              <a:buNone/>
            </a:pPr>
            <a:r>
              <a:rPr lang="en" dirty="0"/>
              <a:t>They are the </a:t>
            </a:r>
            <a:r>
              <a:rPr lang="en" dirty="0">
                <a:solidFill>
                  <a:srgbClr val="C85CE5"/>
                </a:solidFill>
              </a:rPr>
              <a:t>query</a:t>
            </a:r>
            <a:r>
              <a:rPr lang="en" dirty="0"/>
              <a:t>, </a:t>
            </a:r>
            <a:r>
              <a:rPr lang="en" dirty="0">
                <a:solidFill>
                  <a:srgbClr val="FF8F0B"/>
                </a:solidFill>
              </a:rPr>
              <a:t>key</a:t>
            </a:r>
            <a:r>
              <a:rPr lang="en" dirty="0"/>
              <a:t> and </a:t>
            </a:r>
            <a:r>
              <a:rPr lang="en" dirty="0">
                <a:solidFill>
                  <a:srgbClr val="54AAFE"/>
                </a:solidFill>
              </a:rPr>
              <a:t>value</a:t>
            </a:r>
            <a:r>
              <a:rPr lang="en" dirty="0"/>
              <a:t> vectors. </a:t>
            </a:r>
          </a:p>
          <a:p>
            <a:pPr marL="0" indent="0">
              <a:spcBef>
                <a:spcPts val="0"/>
              </a:spcBef>
              <a:spcAft>
                <a:spcPts val="2133"/>
              </a:spcAft>
              <a:buNone/>
            </a:pPr>
            <a:r>
              <a:rPr lang="en" dirty="0"/>
              <a:t>What do these vectors encapsulate?</a:t>
            </a:r>
            <a:endParaRPr dirty="0"/>
          </a:p>
        </p:txBody>
      </p:sp>
      <p:sp>
        <p:nvSpPr>
          <p:cNvPr id="142" name="Google Shape;142;p21"/>
          <p:cNvSpPr txBox="1">
            <a:spLocks noGrp="1"/>
          </p:cNvSpPr>
          <p:nvPr>
            <p:ph type="body" idx="4294967295"/>
          </p:nvPr>
        </p:nvSpPr>
        <p:spPr>
          <a:xfrm>
            <a:off x="496888" y="1740130"/>
            <a:ext cx="10515600" cy="523875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spcBef>
                <a:spcPts val="0"/>
              </a:spcBef>
              <a:spcAft>
                <a:spcPts val="2133"/>
              </a:spcAft>
              <a:buNone/>
            </a:pPr>
            <a:r>
              <a:rPr lang="en" b="1" dirty="0"/>
              <a:t>Step 1: create three vectors</a:t>
            </a:r>
            <a:endParaRPr b="1" dirty="0"/>
          </a:p>
        </p:txBody>
      </p:sp>
      <p:pic>
        <p:nvPicPr>
          <p:cNvPr id="6" name="Google Shape;141;p21">
            <a:extLst>
              <a:ext uri="{FF2B5EF4-FFF2-40B4-BE49-F238E27FC236}">
                <a16:creationId xmlns:a16="http://schemas.microsoft.com/office/drawing/2014/main" id="{9D05D343-5897-4E43-9B70-DC78FA3751C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24137" y="1981667"/>
            <a:ext cx="6329201" cy="399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0" grpId="0" build="p"/>
      <p:bldP spid="142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3"/>
          <p:cNvSpPr txBox="1">
            <a:spLocks noGrp="1"/>
          </p:cNvSpPr>
          <p:nvPr>
            <p:ph type="body" idx="4294967295"/>
          </p:nvPr>
        </p:nvSpPr>
        <p:spPr>
          <a:xfrm>
            <a:off x="551899" y="1674359"/>
            <a:ext cx="4820135" cy="4985873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" b="1" dirty="0"/>
              <a:t>Step 2: calculate the attention</a:t>
            </a:r>
            <a:endParaRPr b="1" dirty="0"/>
          </a:p>
          <a:p>
            <a:pPr marL="609585" indent="-414856">
              <a:spcBef>
                <a:spcPts val="2133"/>
              </a:spcBef>
              <a:buSzPts val="1300"/>
              <a:buChar char="●"/>
            </a:pPr>
            <a:r>
              <a:rPr lang="en" dirty="0"/>
              <a:t>Attention: how much focus to place on other parts of the input sentence</a:t>
            </a:r>
            <a:endParaRPr dirty="0"/>
          </a:p>
          <a:p>
            <a:pPr marL="609585" indent="-414856">
              <a:spcBef>
                <a:spcPts val="0"/>
              </a:spcBef>
              <a:buSzPts val="1300"/>
              <a:buChar char="●"/>
            </a:pPr>
            <a:r>
              <a:rPr lang="en" dirty="0"/>
              <a:t>The first word will “</a:t>
            </a:r>
            <a:r>
              <a:rPr lang="en" b="1" dirty="0">
                <a:solidFill>
                  <a:srgbClr val="C85CE5"/>
                </a:solidFill>
              </a:rPr>
              <a:t>query</a:t>
            </a:r>
            <a:r>
              <a:rPr lang="en" dirty="0"/>
              <a:t>” each other word and based on their </a:t>
            </a:r>
            <a:r>
              <a:rPr lang="en" b="1" dirty="0">
                <a:solidFill>
                  <a:srgbClr val="FF8F0B"/>
                </a:solidFill>
              </a:rPr>
              <a:t>keys</a:t>
            </a:r>
            <a:r>
              <a:rPr lang="en" dirty="0"/>
              <a:t> to decide its attention on the words.</a:t>
            </a:r>
            <a:endParaRPr b="1" dirty="0">
              <a:solidFill>
                <a:srgbClr val="FF8F0B"/>
              </a:solidFill>
            </a:endParaRPr>
          </a:p>
          <a:p>
            <a:pPr marL="609585" indent="-414856">
              <a:spcBef>
                <a:spcPts val="0"/>
              </a:spcBef>
              <a:buSzPts val="1300"/>
              <a:buChar char="●"/>
            </a:pPr>
            <a:r>
              <a:rPr lang="en-US" dirty="0"/>
              <a:t>How many scores do we need to compute?</a:t>
            </a:r>
            <a:endParaRPr dirty="0"/>
          </a:p>
        </p:txBody>
      </p:sp>
      <p:pic>
        <p:nvPicPr>
          <p:cNvPr id="155" name="Google Shape;155;p23"/>
          <p:cNvPicPr preferRelativeResize="0"/>
          <p:nvPr/>
        </p:nvPicPr>
        <p:blipFill rotWithShape="1">
          <a:blip r:embed="rId3">
            <a:alphaModFix/>
          </a:blip>
          <a:srcRect r="5457" b="47187"/>
          <a:stretch/>
        </p:blipFill>
        <p:spPr>
          <a:xfrm>
            <a:off x="5372035" y="1812473"/>
            <a:ext cx="6819965" cy="36219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39;p21">
            <a:extLst>
              <a:ext uri="{FF2B5EF4-FFF2-40B4-BE49-F238E27FC236}">
                <a16:creationId xmlns:a16="http://schemas.microsoft.com/office/drawing/2014/main" id="{930B4B7E-6FF0-9A46-83ED-F24BFEA95D08}"/>
              </a:ext>
            </a:extLst>
          </p:cNvPr>
          <p:cNvSpPr txBox="1">
            <a:spLocks/>
          </p:cNvSpPr>
          <p:nvPr/>
        </p:nvSpPr>
        <p:spPr>
          <a:xfrm>
            <a:off x="838200" y="751114"/>
            <a:ext cx="10515600" cy="939574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lang="en-US" sz="4000" dirty="0"/>
              <a:t>Self-Attention in Detail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4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4"/>
          <p:cNvSpPr txBox="1">
            <a:spLocks noGrp="1"/>
          </p:cNvSpPr>
          <p:nvPr>
            <p:ph type="body" idx="4294967295"/>
          </p:nvPr>
        </p:nvSpPr>
        <p:spPr>
          <a:xfrm>
            <a:off x="551900" y="1839531"/>
            <a:ext cx="4419200" cy="4820701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" b="1" dirty="0"/>
              <a:t>Step 3-4: scale and </a:t>
            </a:r>
            <a:r>
              <a:rPr lang="en" b="1" dirty="0" err="1"/>
              <a:t>softmax</a:t>
            </a:r>
            <a:endParaRPr b="1" dirty="0"/>
          </a:p>
          <a:p>
            <a:pPr marL="0" indent="0">
              <a:spcBef>
                <a:spcPts val="1533"/>
              </a:spcBef>
              <a:buNone/>
            </a:pPr>
            <a:r>
              <a:rPr lang="en" dirty="0"/>
              <a:t>Scale normalize </a:t>
            </a:r>
            <a:r>
              <a:rPr lang="en" dirty="0" err="1"/>
              <a:t>w.r.t.</a:t>
            </a:r>
            <a:r>
              <a:rPr lang="en" dirty="0"/>
              <a:t> the query/key vectors dimension.</a:t>
            </a:r>
          </a:p>
          <a:p>
            <a:pPr marL="0" indent="0">
              <a:spcBef>
                <a:spcPts val="1533"/>
              </a:spcBef>
              <a:buNone/>
            </a:pPr>
            <a:r>
              <a:rPr lang="en" dirty="0"/>
              <a:t>What’s the effect of this scaling?</a:t>
            </a:r>
          </a:p>
          <a:p>
            <a:pPr marL="0" indent="0">
              <a:spcBef>
                <a:spcPts val="1533"/>
              </a:spcBef>
              <a:buNone/>
            </a:pPr>
            <a:r>
              <a:rPr lang="en" dirty="0" err="1"/>
              <a:t>Softmax</a:t>
            </a:r>
            <a:r>
              <a:rPr lang="en" dirty="0"/>
              <a:t> gives us weights (attention) on the values.</a:t>
            </a:r>
            <a:endParaRPr dirty="0"/>
          </a:p>
        </p:txBody>
      </p:sp>
      <p:pic>
        <p:nvPicPr>
          <p:cNvPr id="162" name="Google Shape;162;p24"/>
          <p:cNvPicPr preferRelativeResize="0"/>
          <p:nvPr/>
        </p:nvPicPr>
        <p:blipFill rotWithShape="1">
          <a:blip r:embed="rId3">
            <a:alphaModFix/>
          </a:blip>
          <a:srcRect b="29706"/>
          <a:stretch/>
        </p:blipFill>
        <p:spPr>
          <a:xfrm>
            <a:off x="4978400" y="1585683"/>
            <a:ext cx="7213600" cy="48207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39;p21">
            <a:extLst>
              <a:ext uri="{FF2B5EF4-FFF2-40B4-BE49-F238E27FC236}">
                <a16:creationId xmlns:a16="http://schemas.microsoft.com/office/drawing/2014/main" id="{207AF428-05C6-574E-9693-F74EF39682B4}"/>
              </a:ext>
            </a:extLst>
          </p:cNvPr>
          <p:cNvSpPr txBox="1">
            <a:spLocks/>
          </p:cNvSpPr>
          <p:nvPr/>
        </p:nvSpPr>
        <p:spPr>
          <a:xfrm>
            <a:off x="838200" y="800100"/>
            <a:ext cx="10515600" cy="890588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lang="en-US" sz="4000" dirty="0"/>
              <a:t>Self-Attention in Detail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1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5"/>
          <p:cNvSpPr txBox="1">
            <a:spLocks noGrp="1"/>
          </p:cNvSpPr>
          <p:nvPr>
            <p:ph type="body" idx="4294967295"/>
          </p:nvPr>
        </p:nvSpPr>
        <p:spPr>
          <a:xfrm>
            <a:off x="551900" y="1691061"/>
            <a:ext cx="4419200" cy="4664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" b="1" dirty="0"/>
              <a:t>Step 5: Multiply each value vector by the attention score</a:t>
            </a:r>
            <a:endParaRPr b="1" dirty="0"/>
          </a:p>
          <a:p>
            <a:pPr marL="609585" indent="-414856">
              <a:spcBef>
                <a:spcPts val="2133"/>
              </a:spcBef>
              <a:buSzPts val="1300"/>
              <a:buChar char="●"/>
            </a:pPr>
            <a:r>
              <a:rPr lang="en" dirty="0"/>
              <a:t>Focus on the words we want to attend on (high attention weights), and ignore irrelevant words (low attention weights)</a:t>
            </a:r>
            <a:endParaRPr dirty="0"/>
          </a:p>
          <a:p>
            <a:pPr marL="0" indent="0">
              <a:spcBef>
                <a:spcPts val="2133"/>
              </a:spcBef>
              <a:spcAft>
                <a:spcPts val="2133"/>
              </a:spcAft>
              <a:buNone/>
            </a:pPr>
            <a:r>
              <a:rPr lang="en" b="1" dirty="0"/>
              <a:t>Step 6: sum up the weighted value vectors</a:t>
            </a:r>
            <a:endParaRPr b="1" dirty="0"/>
          </a:p>
        </p:txBody>
      </p:sp>
      <p:pic>
        <p:nvPicPr>
          <p:cNvPr id="169" name="Google Shape;169;p25"/>
          <p:cNvPicPr preferRelativeResize="0"/>
          <p:nvPr/>
        </p:nvPicPr>
        <p:blipFill rotWithShape="1">
          <a:blip r:embed="rId3">
            <a:alphaModFix/>
          </a:blip>
          <a:srcRect r="5306"/>
          <a:stretch/>
        </p:blipFill>
        <p:spPr>
          <a:xfrm>
            <a:off x="5268625" y="0"/>
            <a:ext cx="683085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39;p21">
            <a:extLst>
              <a:ext uri="{FF2B5EF4-FFF2-40B4-BE49-F238E27FC236}">
                <a16:creationId xmlns:a16="http://schemas.microsoft.com/office/drawing/2014/main" id="{0EFDCE09-E4A0-3E48-A5CF-4B07EDE4DCD3}"/>
              </a:ext>
            </a:extLst>
          </p:cNvPr>
          <p:cNvSpPr txBox="1">
            <a:spLocks/>
          </p:cNvSpPr>
          <p:nvPr/>
        </p:nvSpPr>
        <p:spPr>
          <a:xfrm>
            <a:off x="299355" y="800100"/>
            <a:ext cx="10515600" cy="890588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lang="en-US" sz="4000" dirty="0"/>
              <a:t>Self-Attention in Detail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8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6A141-680E-5373-26D5-6C3DFA385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Important Announcement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60B47D-B1FE-B952-AB41-84BBF75EA4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Midterm exam will be next Monday, 2/12, in class.</a:t>
            </a:r>
          </a:p>
          <a:p>
            <a:r>
              <a:rPr lang="en-US" dirty="0"/>
              <a:t>A practice midterm will be released this month.</a:t>
            </a:r>
          </a:p>
          <a:p>
            <a:r>
              <a:rPr lang="en-US" dirty="0"/>
              <a:t>Assignment 1 answer keys has been released today.</a:t>
            </a:r>
          </a:p>
          <a:p>
            <a:r>
              <a:rPr lang="en-US" dirty="0"/>
              <a:t>You CAN bring a calculator for the exam.</a:t>
            </a:r>
          </a:p>
        </p:txBody>
      </p:sp>
    </p:spTree>
    <p:extLst>
      <p:ext uri="{BB962C8B-B14F-4D97-AF65-F5344CB8AC3E}">
        <p14:creationId xmlns:p14="http://schemas.microsoft.com/office/powerpoint/2010/main" val="19208066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6"/>
          <p:cNvSpPr txBox="1">
            <a:spLocks noGrp="1"/>
          </p:cNvSpPr>
          <p:nvPr>
            <p:ph type="title"/>
          </p:nvPr>
        </p:nvSpPr>
        <p:spPr>
          <a:xfrm>
            <a:off x="838200" y="508331"/>
            <a:ext cx="10515600" cy="792617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algn="l">
              <a:spcBef>
                <a:spcPts val="0"/>
              </a:spcBef>
            </a:pPr>
            <a:r>
              <a:rPr lang="en" sz="4000" dirty="0"/>
              <a:t>Self-Attention Implementation</a:t>
            </a:r>
            <a:endParaRPr sz="4000" dirty="0"/>
          </a:p>
        </p:txBody>
      </p:sp>
      <p:sp>
        <p:nvSpPr>
          <p:cNvPr id="175" name="Google Shape;175;p26"/>
          <p:cNvSpPr txBox="1">
            <a:spLocks noGrp="1"/>
          </p:cNvSpPr>
          <p:nvPr>
            <p:ph idx="1"/>
          </p:nvPr>
        </p:nvSpPr>
        <p:spPr>
          <a:xfrm>
            <a:off x="838200" y="1360935"/>
            <a:ext cx="6789169" cy="4351338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" b="1" dirty="0"/>
              <a:t>Packing embeddings into matrix</a:t>
            </a:r>
            <a:endParaRPr b="1" dirty="0"/>
          </a:p>
          <a:p>
            <a:pPr marL="609585" indent="-414856">
              <a:spcBef>
                <a:spcPts val="2133"/>
              </a:spcBef>
              <a:buSzPts val="1300"/>
              <a:buChar char="●"/>
            </a:pPr>
            <a:r>
              <a:rPr lang="en" dirty="0"/>
              <a:t>Each row in the X matrix corresponds to a word in the input sentence</a:t>
            </a:r>
            <a:endParaRPr dirty="0"/>
          </a:p>
        </p:txBody>
      </p:sp>
      <p:pic>
        <p:nvPicPr>
          <p:cNvPr id="176" name="Google Shape;17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42901" y="318084"/>
            <a:ext cx="3495367" cy="39570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38134" y="4424701"/>
            <a:ext cx="5104900" cy="199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66967" y="3035434"/>
            <a:ext cx="3704139" cy="352153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9" name="Google Shape;179;p26"/>
          <p:cNvCxnSpPr/>
          <p:nvPr/>
        </p:nvCxnSpPr>
        <p:spPr>
          <a:xfrm rot="10800000" flipH="1">
            <a:off x="5669533" y="4101767"/>
            <a:ext cx="1016000" cy="32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76670A4-CA0D-2F2E-AE27-F631E691C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we have now?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8027524-FB69-65CB-A5CE-FCF5611F71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766872"/>
            <a:ext cx="9856137" cy="1322778"/>
          </a:xfrm>
        </p:spPr>
        <p:txBody>
          <a:bodyPr>
            <a:normAutofit/>
          </a:bodyPr>
          <a:lstStyle/>
          <a:p>
            <a:pPr algn="r"/>
            <a:r>
              <a:rPr lang="en-US" sz="2800" dirty="0">
                <a:solidFill>
                  <a:schemeClr val="tx1"/>
                </a:solidFill>
              </a:rPr>
              <a:t>After this self-attention layer</a:t>
            </a:r>
          </a:p>
        </p:txBody>
      </p:sp>
    </p:spTree>
    <p:extLst>
      <p:ext uri="{BB962C8B-B14F-4D97-AF65-F5344CB8AC3E}">
        <p14:creationId xmlns:p14="http://schemas.microsoft.com/office/powerpoint/2010/main" val="42770098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3843" y="74951"/>
            <a:ext cx="6728500" cy="39752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7"/>
          <p:cNvPicPr preferRelativeResize="0"/>
          <p:nvPr/>
        </p:nvPicPr>
        <p:blipFill rotWithShape="1">
          <a:blip r:embed="rId4">
            <a:alphaModFix/>
          </a:blip>
          <a:srcRect l="3159" r="8333" b="11639"/>
          <a:stretch/>
        </p:blipFill>
        <p:spPr>
          <a:xfrm>
            <a:off x="6222052" y="4122294"/>
            <a:ext cx="5544101" cy="2623279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84;p27">
            <a:extLst>
              <a:ext uri="{FF2B5EF4-FFF2-40B4-BE49-F238E27FC236}">
                <a16:creationId xmlns:a16="http://schemas.microsoft.com/office/drawing/2014/main" id="{9FAC8FD8-AAA2-2B46-BA62-7917C52312B4}"/>
              </a:ext>
            </a:extLst>
          </p:cNvPr>
          <p:cNvSpPr txBox="1">
            <a:spLocks/>
          </p:cNvSpPr>
          <p:nvPr/>
        </p:nvSpPr>
        <p:spPr>
          <a:xfrm rot="-251">
            <a:off x="473849" y="770747"/>
            <a:ext cx="10955200" cy="719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lang="en-US" sz="3200" dirty="0"/>
              <a:t>Single-head -&gt;Multi-head Attention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609DA8E-7226-0868-548B-72559DACB091}"/>
              </a:ext>
            </a:extLst>
          </p:cNvPr>
          <p:cNvGrpSpPr/>
          <p:nvPr/>
        </p:nvGrpSpPr>
        <p:grpSpPr>
          <a:xfrm>
            <a:off x="6460765" y="419724"/>
            <a:ext cx="5660464" cy="3057993"/>
            <a:chOff x="6460765" y="419724"/>
            <a:chExt cx="5660464" cy="3057993"/>
          </a:xfrm>
        </p:grpSpPr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502C462B-7617-FCB8-B161-15DCA472E82A}"/>
                </a:ext>
              </a:extLst>
            </p:cNvPr>
            <p:cNvSpPr/>
            <p:nvPr/>
          </p:nvSpPr>
          <p:spPr>
            <a:xfrm>
              <a:off x="7837067" y="764498"/>
              <a:ext cx="782281" cy="899409"/>
            </a:xfrm>
            <a:custGeom>
              <a:avLst/>
              <a:gdLst>
                <a:gd name="connsiteX0" fmla="*/ 782281 w 782281"/>
                <a:gd name="connsiteY0" fmla="*/ 0 h 899409"/>
                <a:gd name="connsiteX1" fmla="*/ 737311 w 782281"/>
                <a:gd name="connsiteY1" fmla="*/ 239842 h 899409"/>
                <a:gd name="connsiteX2" fmla="*/ 692340 w 782281"/>
                <a:gd name="connsiteY2" fmla="*/ 359763 h 899409"/>
                <a:gd name="connsiteX3" fmla="*/ 662360 w 782281"/>
                <a:gd name="connsiteY3" fmla="*/ 449704 h 899409"/>
                <a:gd name="connsiteX4" fmla="*/ 647370 w 782281"/>
                <a:gd name="connsiteY4" fmla="*/ 494675 h 899409"/>
                <a:gd name="connsiteX5" fmla="*/ 587409 w 782281"/>
                <a:gd name="connsiteY5" fmla="*/ 554636 h 899409"/>
                <a:gd name="connsiteX6" fmla="*/ 542439 w 782281"/>
                <a:gd name="connsiteY6" fmla="*/ 614596 h 899409"/>
                <a:gd name="connsiteX7" fmla="*/ 482478 w 782281"/>
                <a:gd name="connsiteY7" fmla="*/ 644577 h 899409"/>
                <a:gd name="connsiteX8" fmla="*/ 437507 w 782281"/>
                <a:gd name="connsiteY8" fmla="*/ 689547 h 899409"/>
                <a:gd name="connsiteX9" fmla="*/ 392537 w 782281"/>
                <a:gd name="connsiteY9" fmla="*/ 719527 h 899409"/>
                <a:gd name="connsiteX10" fmla="*/ 347566 w 782281"/>
                <a:gd name="connsiteY10" fmla="*/ 764498 h 899409"/>
                <a:gd name="connsiteX11" fmla="*/ 272616 w 782281"/>
                <a:gd name="connsiteY11" fmla="*/ 824459 h 899409"/>
                <a:gd name="connsiteX12" fmla="*/ 242635 w 782281"/>
                <a:gd name="connsiteY12" fmla="*/ 854439 h 899409"/>
                <a:gd name="connsiteX13" fmla="*/ 92734 w 782281"/>
                <a:gd name="connsiteY13" fmla="*/ 899409 h 899409"/>
                <a:gd name="connsiteX14" fmla="*/ 32773 w 782281"/>
                <a:gd name="connsiteY14" fmla="*/ 869429 h 899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82281" h="899409">
                  <a:moveTo>
                    <a:pt x="782281" y="0"/>
                  </a:moveTo>
                  <a:cubicBezTo>
                    <a:pt x="756476" y="258055"/>
                    <a:pt x="787998" y="53987"/>
                    <a:pt x="737311" y="239842"/>
                  </a:cubicBezTo>
                  <a:cubicBezTo>
                    <a:pt x="707389" y="349556"/>
                    <a:pt x="744514" y="281504"/>
                    <a:pt x="692340" y="359763"/>
                  </a:cubicBezTo>
                  <a:lnTo>
                    <a:pt x="662360" y="449704"/>
                  </a:lnTo>
                  <a:cubicBezTo>
                    <a:pt x="657363" y="464694"/>
                    <a:pt x="658543" y="483502"/>
                    <a:pt x="647370" y="494675"/>
                  </a:cubicBezTo>
                  <a:cubicBezTo>
                    <a:pt x="627383" y="514662"/>
                    <a:pt x="604369" y="532023"/>
                    <a:pt x="587409" y="554636"/>
                  </a:cubicBezTo>
                  <a:cubicBezTo>
                    <a:pt x="572419" y="574623"/>
                    <a:pt x="561408" y="598337"/>
                    <a:pt x="542439" y="614596"/>
                  </a:cubicBezTo>
                  <a:cubicBezTo>
                    <a:pt x="525472" y="629139"/>
                    <a:pt x="500662" y="631589"/>
                    <a:pt x="482478" y="644577"/>
                  </a:cubicBezTo>
                  <a:cubicBezTo>
                    <a:pt x="465227" y="656899"/>
                    <a:pt x="453793" y="675976"/>
                    <a:pt x="437507" y="689547"/>
                  </a:cubicBezTo>
                  <a:cubicBezTo>
                    <a:pt x="423667" y="701080"/>
                    <a:pt x="406377" y="707994"/>
                    <a:pt x="392537" y="719527"/>
                  </a:cubicBezTo>
                  <a:cubicBezTo>
                    <a:pt x="376251" y="733099"/>
                    <a:pt x="363520" y="750538"/>
                    <a:pt x="347566" y="764498"/>
                  </a:cubicBezTo>
                  <a:cubicBezTo>
                    <a:pt x="323488" y="785567"/>
                    <a:pt x="296908" y="803637"/>
                    <a:pt x="272616" y="824459"/>
                  </a:cubicBezTo>
                  <a:cubicBezTo>
                    <a:pt x="261885" y="833657"/>
                    <a:pt x="255276" y="848119"/>
                    <a:pt x="242635" y="854439"/>
                  </a:cubicBezTo>
                  <a:cubicBezTo>
                    <a:pt x="206140" y="872686"/>
                    <a:pt x="135769" y="888650"/>
                    <a:pt x="92734" y="899409"/>
                  </a:cubicBezTo>
                  <a:cubicBezTo>
                    <a:pt x="-8228" y="882582"/>
                    <a:pt x="-24392" y="898012"/>
                    <a:pt x="32773" y="869429"/>
                  </a:cubicBezTo>
                </a:path>
              </a:pathLst>
            </a:custGeom>
            <a:noFill/>
            <a:ln w="28575">
              <a:solidFill>
                <a:srgbClr val="C85C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B1213733-AC03-8B74-BA77-BE61B9F849D5}"/>
                </a:ext>
              </a:extLst>
            </p:cNvPr>
            <p:cNvSpPr/>
            <p:nvPr/>
          </p:nvSpPr>
          <p:spPr>
            <a:xfrm>
              <a:off x="6475755" y="1588815"/>
              <a:ext cx="899410" cy="63684"/>
            </a:xfrm>
            <a:custGeom>
              <a:avLst/>
              <a:gdLst>
                <a:gd name="connsiteX0" fmla="*/ 899410 w 899410"/>
                <a:gd name="connsiteY0" fmla="*/ 45112 h 63684"/>
                <a:gd name="connsiteX1" fmla="*/ 524655 w 899410"/>
                <a:gd name="connsiteY1" fmla="*/ 45112 h 63684"/>
                <a:gd name="connsiteX2" fmla="*/ 344774 w 899410"/>
                <a:gd name="connsiteY2" fmla="*/ 15132 h 63684"/>
                <a:gd name="connsiteX3" fmla="*/ 0 w 899410"/>
                <a:gd name="connsiteY3" fmla="*/ 142 h 63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9410" h="63684">
                  <a:moveTo>
                    <a:pt x="899410" y="45112"/>
                  </a:moveTo>
                  <a:cubicBezTo>
                    <a:pt x="727204" y="69712"/>
                    <a:pt x="773920" y="70038"/>
                    <a:pt x="524655" y="45112"/>
                  </a:cubicBezTo>
                  <a:cubicBezTo>
                    <a:pt x="464169" y="39063"/>
                    <a:pt x="405427" y="19175"/>
                    <a:pt x="344774" y="15132"/>
                  </a:cubicBezTo>
                  <a:cubicBezTo>
                    <a:pt x="80036" y="-2517"/>
                    <a:pt x="195038" y="142"/>
                    <a:pt x="0" y="142"/>
                  </a:cubicBezTo>
                </a:path>
              </a:pathLst>
            </a:custGeom>
            <a:noFill/>
            <a:ln w="28575">
              <a:solidFill>
                <a:srgbClr val="C85CE5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3CA2A92B-28AE-809F-7D10-FC8C44FB3209}"/>
                </a:ext>
              </a:extLst>
            </p:cNvPr>
            <p:cNvSpPr/>
            <p:nvPr/>
          </p:nvSpPr>
          <p:spPr>
            <a:xfrm>
              <a:off x="9039073" y="539645"/>
              <a:ext cx="2533337" cy="1109272"/>
            </a:xfrm>
            <a:custGeom>
              <a:avLst/>
              <a:gdLst>
                <a:gd name="connsiteX0" fmla="*/ 0 w 2533337"/>
                <a:gd name="connsiteY0" fmla="*/ 0 h 1109272"/>
                <a:gd name="connsiteX1" fmla="*/ 854439 w 2533337"/>
                <a:gd name="connsiteY1" fmla="*/ 29980 h 1109272"/>
                <a:gd name="connsiteX2" fmla="*/ 1319134 w 2533337"/>
                <a:gd name="connsiteY2" fmla="*/ 74951 h 1109272"/>
                <a:gd name="connsiteX3" fmla="*/ 1469036 w 2533337"/>
                <a:gd name="connsiteY3" fmla="*/ 89941 h 1109272"/>
                <a:gd name="connsiteX4" fmla="*/ 1573967 w 2533337"/>
                <a:gd name="connsiteY4" fmla="*/ 119921 h 1109272"/>
                <a:gd name="connsiteX5" fmla="*/ 1648918 w 2533337"/>
                <a:gd name="connsiteY5" fmla="*/ 134912 h 1109272"/>
                <a:gd name="connsiteX6" fmla="*/ 1708878 w 2533337"/>
                <a:gd name="connsiteY6" fmla="*/ 149902 h 1109272"/>
                <a:gd name="connsiteX7" fmla="*/ 1828800 w 2533337"/>
                <a:gd name="connsiteY7" fmla="*/ 164892 h 1109272"/>
                <a:gd name="connsiteX8" fmla="*/ 2173574 w 2533337"/>
                <a:gd name="connsiteY8" fmla="*/ 194872 h 1109272"/>
                <a:gd name="connsiteX9" fmla="*/ 2293495 w 2533337"/>
                <a:gd name="connsiteY9" fmla="*/ 224853 h 1109272"/>
                <a:gd name="connsiteX10" fmla="*/ 2383436 w 2533337"/>
                <a:gd name="connsiteY10" fmla="*/ 284813 h 1109272"/>
                <a:gd name="connsiteX11" fmla="*/ 2458387 w 2533337"/>
                <a:gd name="connsiteY11" fmla="*/ 344774 h 1109272"/>
                <a:gd name="connsiteX12" fmla="*/ 2488367 w 2533337"/>
                <a:gd name="connsiteY12" fmla="*/ 389744 h 1109272"/>
                <a:gd name="connsiteX13" fmla="*/ 2518347 w 2533337"/>
                <a:gd name="connsiteY13" fmla="*/ 479685 h 1109272"/>
                <a:gd name="connsiteX14" fmla="*/ 2533337 w 2533337"/>
                <a:gd name="connsiteY14" fmla="*/ 524656 h 1109272"/>
                <a:gd name="connsiteX15" fmla="*/ 2518347 w 2533337"/>
                <a:gd name="connsiteY15" fmla="*/ 734518 h 1109272"/>
                <a:gd name="connsiteX16" fmla="*/ 2458387 w 2533337"/>
                <a:gd name="connsiteY16" fmla="*/ 824459 h 1109272"/>
                <a:gd name="connsiteX17" fmla="*/ 2428406 w 2533337"/>
                <a:gd name="connsiteY17" fmla="*/ 869430 h 1109272"/>
                <a:gd name="connsiteX18" fmla="*/ 2338465 w 2533337"/>
                <a:gd name="connsiteY18" fmla="*/ 989351 h 1109272"/>
                <a:gd name="connsiteX19" fmla="*/ 2248524 w 2533337"/>
                <a:gd name="connsiteY19" fmla="*/ 1019331 h 1109272"/>
                <a:gd name="connsiteX20" fmla="*/ 2158583 w 2533337"/>
                <a:gd name="connsiteY20" fmla="*/ 1079292 h 1109272"/>
                <a:gd name="connsiteX21" fmla="*/ 2068642 w 2533337"/>
                <a:gd name="connsiteY21" fmla="*/ 1109272 h 1109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533337" h="1109272">
                  <a:moveTo>
                    <a:pt x="0" y="0"/>
                  </a:moveTo>
                  <a:cubicBezTo>
                    <a:pt x="397754" y="49719"/>
                    <a:pt x="-132111" y="-12301"/>
                    <a:pt x="854439" y="29980"/>
                  </a:cubicBezTo>
                  <a:cubicBezTo>
                    <a:pt x="884823" y="31282"/>
                    <a:pt x="1223661" y="65404"/>
                    <a:pt x="1319134" y="74951"/>
                  </a:cubicBezTo>
                  <a:lnTo>
                    <a:pt x="1469036" y="89941"/>
                  </a:lnTo>
                  <a:cubicBezTo>
                    <a:pt x="1519119" y="106635"/>
                    <a:pt x="1517495" y="107371"/>
                    <a:pt x="1573967" y="119921"/>
                  </a:cubicBezTo>
                  <a:cubicBezTo>
                    <a:pt x="1598839" y="125448"/>
                    <a:pt x="1624046" y="129385"/>
                    <a:pt x="1648918" y="134912"/>
                  </a:cubicBezTo>
                  <a:cubicBezTo>
                    <a:pt x="1669029" y="139381"/>
                    <a:pt x="1688557" y="146515"/>
                    <a:pt x="1708878" y="149902"/>
                  </a:cubicBezTo>
                  <a:cubicBezTo>
                    <a:pt x="1748615" y="156525"/>
                    <a:pt x="1788761" y="160443"/>
                    <a:pt x="1828800" y="164892"/>
                  </a:cubicBezTo>
                  <a:cubicBezTo>
                    <a:pt x="1973744" y="180997"/>
                    <a:pt x="2019168" y="182995"/>
                    <a:pt x="2173574" y="194872"/>
                  </a:cubicBezTo>
                  <a:cubicBezTo>
                    <a:pt x="2213548" y="204866"/>
                    <a:pt x="2259211" y="201997"/>
                    <a:pt x="2293495" y="224853"/>
                  </a:cubicBezTo>
                  <a:lnTo>
                    <a:pt x="2383436" y="284813"/>
                  </a:lnTo>
                  <a:cubicBezTo>
                    <a:pt x="2416822" y="307071"/>
                    <a:pt x="2433979" y="314264"/>
                    <a:pt x="2458387" y="344774"/>
                  </a:cubicBezTo>
                  <a:cubicBezTo>
                    <a:pt x="2469641" y="358842"/>
                    <a:pt x="2478374" y="374754"/>
                    <a:pt x="2488367" y="389744"/>
                  </a:cubicBezTo>
                  <a:lnTo>
                    <a:pt x="2518347" y="479685"/>
                  </a:lnTo>
                  <a:lnTo>
                    <a:pt x="2533337" y="524656"/>
                  </a:lnTo>
                  <a:cubicBezTo>
                    <a:pt x="2528340" y="594610"/>
                    <a:pt x="2535356" y="666480"/>
                    <a:pt x="2518347" y="734518"/>
                  </a:cubicBezTo>
                  <a:cubicBezTo>
                    <a:pt x="2509608" y="769474"/>
                    <a:pt x="2478374" y="794479"/>
                    <a:pt x="2458387" y="824459"/>
                  </a:cubicBezTo>
                  <a:lnTo>
                    <a:pt x="2428406" y="869430"/>
                  </a:lnTo>
                  <a:cubicBezTo>
                    <a:pt x="2411872" y="919033"/>
                    <a:pt x="2403058" y="967820"/>
                    <a:pt x="2338465" y="989351"/>
                  </a:cubicBezTo>
                  <a:lnTo>
                    <a:pt x="2248524" y="1019331"/>
                  </a:lnTo>
                  <a:cubicBezTo>
                    <a:pt x="2218544" y="1039318"/>
                    <a:pt x="2192766" y="1067898"/>
                    <a:pt x="2158583" y="1079292"/>
                  </a:cubicBezTo>
                  <a:lnTo>
                    <a:pt x="2068642" y="1109272"/>
                  </a:lnTo>
                </a:path>
              </a:pathLst>
            </a:custGeom>
            <a:noFill/>
            <a:ln w="28575">
              <a:solidFill>
                <a:srgbClr val="C85C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FDF45B64-F663-ED70-8E96-1B2D827D90F2}"/>
                </a:ext>
              </a:extLst>
            </p:cNvPr>
            <p:cNvSpPr/>
            <p:nvPr/>
          </p:nvSpPr>
          <p:spPr>
            <a:xfrm>
              <a:off x="9683650" y="1603448"/>
              <a:ext cx="899410" cy="64585"/>
            </a:xfrm>
            <a:custGeom>
              <a:avLst/>
              <a:gdLst>
                <a:gd name="connsiteX0" fmla="*/ 899410 w 899410"/>
                <a:gd name="connsiteY0" fmla="*/ 45469 h 64585"/>
                <a:gd name="connsiteX1" fmla="*/ 419724 w 899410"/>
                <a:gd name="connsiteY1" fmla="*/ 45469 h 64585"/>
                <a:gd name="connsiteX2" fmla="*/ 329783 w 899410"/>
                <a:gd name="connsiteY2" fmla="*/ 30479 h 64585"/>
                <a:gd name="connsiteX3" fmla="*/ 89941 w 899410"/>
                <a:gd name="connsiteY3" fmla="*/ 15489 h 64585"/>
                <a:gd name="connsiteX4" fmla="*/ 0 w 899410"/>
                <a:gd name="connsiteY4" fmla="*/ 499 h 64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9410" h="64585">
                  <a:moveTo>
                    <a:pt x="899410" y="45469"/>
                  </a:moveTo>
                  <a:cubicBezTo>
                    <a:pt x="677902" y="73157"/>
                    <a:pt x="767562" y="68658"/>
                    <a:pt x="419724" y="45469"/>
                  </a:cubicBezTo>
                  <a:cubicBezTo>
                    <a:pt x="389397" y="43447"/>
                    <a:pt x="360052" y="33231"/>
                    <a:pt x="329783" y="30479"/>
                  </a:cubicBezTo>
                  <a:cubicBezTo>
                    <a:pt x="250009" y="23227"/>
                    <a:pt x="169888" y="20486"/>
                    <a:pt x="89941" y="15489"/>
                  </a:cubicBezTo>
                  <a:cubicBezTo>
                    <a:pt x="30749" y="-4241"/>
                    <a:pt x="60771" y="499"/>
                    <a:pt x="0" y="499"/>
                  </a:cubicBezTo>
                </a:path>
              </a:pathLst>
            </a:custGeom>
            <a:noFill/>
            <a:ln w="28575">
              <a:solidFill>
                <a:srgbClr val="C85CE5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17F0FFC7-8EBA-FFCB-2C0C-87A131C6AF40}"/>
                </a:ext>
              </a:extLst>
            </p:cNvPr>
            <p:cNvSpPr/>
            <p:nvPr/>
          </p:nvSpPr>
          <p:spPr>
            <a:xfrm>
              <a:off x="7824870" y="824458"/>
              <a:ext cx="794478" cy="1740236"/>
            </a:xfrm>
            <a:custGeom>
              <a:avLst/>
              <a:gdLst>
                <a:gd name="connsiteX0" fmla="*/ 794478 w 794478"/>
                <a:gd name="connsiteY0" fmla="*/ 0 h 1740236"/>
                <a:gd name="connsiteX1" fmla="*/ 764498 w 794478"/>
                <a:gd name="connsiteY1" fmla="*/ 749508 h 1740236"/>
                <a:gd name="connsiteX2" fmla="*/ 734518 w 794478"/>
                <a:gd name="connsiteY2" fmla="*/ 929390 h 1740236"/>
                <a:gd name="connsiteX3" fmla="*/ 674557 w 794478"/>
                <a:gd name="connsiteY3" fmla="*/ 1079292 h 1740236"/>
                <a:gd name="connsiteX4" fmla="*/ 539645 w 794478"/>
                <a:gd name="connsiteY4" fmla="*/ 1364105 h 1740236"/>
                <a:gd name="connsiteX5" fmla="*/ 389744 w 794478"/>
                <a:gd name="connsiteY5" fmla="*/ 1588958 h 1740236"/>
                <a:gd name="connsiteX6" fmla="*/ 344773 w 794478"/>
                <a:gd name="connsiteY6" fmla="*/ 1633928 h 1740236"/>
                <a:gd name="connsiteX7" fmla="*/ 224852 w 794478"/>
                <a:gd name="connsiteY7" fmla="*/ 1678899 h 1740236"/>
                <a:gd name="connsiteX8" fmla="*/ 119921 w 794478"/>
                <a:gd name="connsiteY8" fmla="*/ 1723869 h 1740236"/>
                <a:gd name="connsiteX9" fmla="*/ 74950 w 794478"/>
                <a:gd name="connsiteY9" fmla="*/ 1738859 h 1740236"/>
                <a:gd name="connsiteX10" fmla="*/ 0 w 794478"/>
                <a:gd name="connsiteY10" fmla="*/ 1738859 h 1740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94478" h="1740236">
                  <a:moveTo>
                    <a:pt x="794478" y="0"/>
                  </a:moveTo>
                  <a:cubicBezTo>
                    <a:pt x="781627" y="539735"/>
                    <a:pt x="804931" y="446258"/>
                    <a:pt x="764498" y="749508"/>
                  </a:cubicBezTo>
                  <a:cubicBezTo>
                    <a:pt x="758903" y="791473"/>
                    <a:pt x="747065" y="883387"/>
                    <a:pt x="734518" y="929390"/>
                  </a:cubicBezTo>
                  <a:cubicBezTo>
                    <a:pt x="707006" y="1030264"/>
                    <a:pt x="711927" y="998324"/>
                    <a:pt x="674557" y="1079292"/>
                  </a:cubicBezTo>
                  <a:cubicBezTo>
                    <a:pt x="616710" y="1204628"/>
                    <a:pt x="608448" y="1239008"/>
                    <a:pt x="539645" y="1364105"/>
                  </a:cubicBezTo>
                  <a:cubicBezTo>
                    <a:pt x="484964" y="1463526"/>
                    <a:pt x="457708" y="1511285"/>
                    <a:pt x="389744" y="1588958"/>
                  </a:cubicBezTo>
                  <a:cubicBezTo>
                    <a:pt x="375784" y="1604912"/>
                    <a:pt x="362024" y="1621606"/>
                    <a:pt x="344773" y="1633928"/>
                  </a:cubicBezTo>
                  <a:cubicBezTo>
                    <a:pt x="302565" y="1664076"/>
                    <a:pt x="273135" y="1666828"/>
                    <a:pt x="224852" y="1678899"/>
                  </a:cubicBezTo>
                  <a:cubicBezTo>
                    <a:pt x="156391" y="1724539"/>
                    <a:pt x="204619" y="1699670"/>
                    <a:pt x="119921" y="1723869"/>
                  </a:cubicBezTo>
                  <a:cubicBezTo>
                    <a:pt x="104728" y="1728210"/>
                    <a:pt x="90629" y="1736899"/>
                    <a:pt x="74950" y="1738859"/>
                  </a:cubicBezTo>
                  <a:cubicBezTo>
                    <a:pt x="50160" y="1741958"/>
                    <a:pt x="24983" y="1738859"/>
                    <a:pt x="0" y="1738859"/>
                  </a:cubicBezTo>
                </a:path>
              </a:pathLst>
            </a:custGeom>
            <a:noFill/>
            <a:ln w="28575">
              <a:solidFill>
                <a:srgbClr val="FF8F0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6F179C13-C9AE-7BB2-2016-06F8215671FB}"/>
                </a:ext>
              </a:extLst>
            </p:cNvPr>
            <p:cNvSpPr/>
            <p:nvPr/>
          </p:nvSpPr>
          <p:spPr>
            <a:xfrm>
              <a:off x="6475755" y="2502607"/>
              <a:ext cx="869429" cy="45719"/>
            </a:xfrm>
            <a:custGeom>
              <a:avLst/>
              <a:gdLst>
                <a:gd name="connsiteX0" fmla="*/ 869429 w 869429"/>
                <a:gd name="connsiteY0" fmla="*/ 45155 h 45155"/>
                <a:gd name="connsiteX1" fmla="*/ 239842 w 869429"/>
                <a:gd name="connsiteY1" fmla="*/ 15175 h 45155"/>
                <a:gd name="connsiteX2" fmla="*/ 0 w 869429"/>
                <a:gd name="connsiteY2" fmla="*/ 185 h 45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69429" h="45155">
                  <a:moveTo>
                    <a:pt x="869429" y="45155"/>
                  </a:moveTo>
                  <a:lnTo>
                    <a:pt x="239842" y="15175"/>
                  </a:lnTo>
                  <a:cubicBezTo>
                    <a:pt x="-71696" y="-2798"/>
                    <a:pt x="218848" y="185"/>
                    <a:pt x="0" y="185"/>
                  </a:cubicBezTo>
                </a:path>
              </a:pathLst>
            </a:custGeom>
            <a:noFill/>
            <a:ln w="28575">
              <a:solidFill>
                <a:srgbClr val="FF8F0B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F8443BF4-FC31-5297-C2E3-8A50AFB1F4E6}"/>
                </a:ext>
              </a:extLst>
            </p:cNvPr>
            <p:cNvSpPr/>
            <p:nvPr/>
          </p:nvSpPr>
          <p:spPr>
            <a:xfrm>
              <a:off x="9009092" y="485158"/>
              <a:ext cx="2983043" cy="1988325"/>
            </a:xfrm>
            <a:custGeom>
              <a:avLst/>
              <a:gdLst>
                <a:gd name="connsiteX0" fmla="*/ 0 w 2983043"/>
                <a:gd name="connsiteY0" fmla="*/ 39497 h 1988325"/>
                <a:gd name="connsiteX1" fmla="*/ 809469 w 2983043"/>
                <a:gd name="connsiteY1" fmla="*/ 39497 h 1988325"/>
                <a:gd name="connsiteX2" fmla="*/ 1229194 w 2983043"/>
                <a:gd name="connsiteY2" fmla="*/ 24507 h 1988325"/>
                <a:gd name="connsiteX3" fmla="*/ 2173574 w 2983043"/>
                <a:gd name="connsiteY3" fmla="*/ 24507 h 1988325"/>
                <a:gd name="connsiteX4" fmla="*/ 2248525 w 2983043"/>
                <a:gd name="connsiteY4" fmla="*/ 54487 h 1988325"/>
                <a:gd name="connsiteX5" fmla="*/ 2353456 w 2983043"/>
                <a:gd name="connsiteY5" fmla="*/ 84467 h 1988325"/>
                <a:gd name="connsiteX6" fmla="*/ 2398427 w 2983043"/>
                <a:gd name="connsiteY6" fmla="*/ 99458 h 1988325"/>
                <a:gd name="connsiteX7" fmla="*/ 2503358 w 2983043"/>
                <a:gd name="connsiteY7" fmla="*/ 159418 h 1988325"/>
                <a:gd name="connsiteX8" fmla="*/ 2548328 w 2983043"/>
                <a:gd name="connsiteY8" fmla="*/ 174408 h 1988325"/>
                <a:gd name="connsiteX9" fmla="*/ 2638269 w 2983043"/>
                <a:gd name="connsiteY9" fmla="*/ 234369 h 1988325"/>
                <a:gd name="connsiteX10" fmla="*/ 2713220 w 2983043"/>
                <a:gd name="connsiteY10" fmla="*/ 309320 h 1988325"/>
                <a:gd name="connsiteX11" fmla="*/ 2788171 w 2983043"/>
                <a:gd name="connsiteY11" fmla="*/ 369281 h 1988325"/>
                <a:gd name="connsiteX12" fmla="*/ 2833141 w 2983043"/>
                <a:gd name="connsiteY12" fmla="*/ 429241 h 1988325"/>
                <a:gd name="connsiteX13" fmla="*/ 2878112 w 2983043"/>
                <a:gd name="connsiteY13" fmla="*/ 474212 h 1988325"/>
                <a:gd name="connsiteX14" fmla="*/ 2923082 w 2983043"/>
                <a:gd name="connsiteY14" fmla="*/ 549162 h 1988325"/>
                <a:gd name="connsiteX15" fmla="*/ 2953063 w 2983043"/>
                <a:gd name="connsiteY15" fmla="*/ 594133 h 1988325"/>
                <a:gd name="connsiteX16" fmla="*/ 2968053 w 2983043"/>
                <a:gd name="connsiteY16" fmla="*/ 684074 h 1988325"/>
                <a:gd name="connsiteX17" fmla="*/ 2983043 w 2983043"/>
                <a:gd name="connsiteY17" fmla="*/ 759025 h 1988325"/>
                <a:gd name="connsiteX18" fmla="*/ 2968053 w 2983043"/>
                <a:gd name="connsiteY18" fmla="*/ 1163759 h 1988325"/>
                <a:gd name="connsiteX19" fmla="*/ 2953063 w 2983043"/>
                <a:gd name="connsiteY19" fmla="*/ 1223720 h 1988325"/>
                <a:gd name="connsiteX20" fmla="*/ 2878112 w 2983043"/>
                <a:gd name="connsiteY20" fmla="*/ 1358631 h 1988325"/>
                <a:gd name="connsiteX21" fmla="*/ 2848132 w 2983043"/>
                <a:gd name="connsiteY21" fmla="*/ 1418592 h 1988325"/>
                <a:gd name="connsiteX22" fmla="*/ 2818151 w 2983043"/>
                <a:gd name="connsiteY22" fmla="*/ 1448572 h 1988325"/>
                <a:gd name="connsiteX23" fmla="*/ 2788171 w 2983043"/>
                <a:gd name="connsiteY23" fmla="*/ 1493543 h 1988325"/>
                <a:gd name="connsiteX24" fmla="*/ 2743200 w 2983043"/>
                <a:gd name="connsiteY24" fmla="*/ 1538513 h 1988325"/>
                <a:gd name="connsiteX25" fmla="*/ 2698230 w 2983043"/>
                <a:gd name="connsiteY25" fmla="*/ 1598474 h 1988325"/>
                <a:gd name="connsiteX26" fmla="*/ 2608289 w 2983043"/>
                <a:gd name="connsiteY26" fmla="*/ 1658435 h 1988325"/>
                <a:gd name="connsiteX27" fmla="*/ 2548328 w 2983043"/>
                <a:gd name="connsiteY27" fmla="*/ 1703405 h 1988325"/>
                <a:gd name="connsiteX28" fmla="*/ 2473378 w 2983043"/>
                <a:gd name="connsiteY28" fmla="*/ 1763366 h 1988325"/>
                <a:gd name="connsiteX29" fmla="*/ 2443397 w 2983043"/>
                <a:gd name="connsiteY29" fmla="*/ 1793346 h 1988325"/>
                <a:gd name="connsiteX30" fmla="*/ 2398427 w 2983043"/>
                <a:gd name="connsiteY30" fmla="*/ 1823326 h 1988325"/>
                <a:gd name="connsiteX31" fmla="*/ 2368446 w 2983043"/>
                <a:gd name="connsiteY31" fmla="*/ 1853307 h 1988325"/>
                <a:gd name="connsiteX32" fmla="*/ 2278505 w 2983043"/>
                <a:gd name="connsiteY32" fmla="*/ 1883287 h 1988325"/>
                <a:gd name="connsiteX33" fmla="*/ 2218545 w 2983043"/>
                <a:gd name="connsiteY33" fmla="*/ 1913267 h 1988325"/>
                <a:gd name="connsiteX34" fmla="*/ 2173574 w 2983043"/>
                <a:gd name="connsiteY34" fmla="*/ 1943248 h 1988325"/>
                <a:gd name="connsiteX35" fmla="*/ 2128604 w 2983043"/>
                <a:gd name="connsiteY35" fmla="*/ 1958238 h 1988325"/>
                <a:gd name="connsiteX36" fmla="*/ 2083633 w 2983043"/>
                <a:gd name="connsiteY36" fmla="*/ 1988218 h 1988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983043" h="1988325">
                  <a:moveTo>
                    <a:pt x="0" y="39497"/>
                  </a:moveTo>
                  <a:cubicBezTo>
                    <a:pt x="371512" y="73270"/>
                    <a:pt x="138588" y="58395"/>
                    <a:pt x="809469" y="39497"/>
                  </a:cubicBezTo>
                  <a:lnTo>
                    <a:pt x="1229194" y="24507"/>
                  </a:lnTo>
                  <a:cubicBezTo>
                    <a:pt x="1614783" y="-7625"/>
                    <a:pt x="1553501" y="-8711"/>
                    <a:pt x="2173574" y="24507"/>
                  </a:cubicBezTo>
                  <a:cubicBezTo>
                    <a:pt x="2200444" y="25946"/>
                    <a:pt x="2222998" y="45978"/>
                    <a:pt x="2248525" y="54487"/>
                  </a:cubicBezTo>
                  <a:cubicBezTo>
                    <a:pt x="2283035" y="65990"/>
                    <a:pt x="2318614" y="74014"/>
                    <a:pt x="2353456" y="84467"/>
                  </a:cubicBezTo>
                  <a:cubicBezTo>
                    <a:pt x="2368591" y="89007"/>
                    <a:pt x="2383903" y="93234"/>
                    <a:pt x="2398427" y="99458"/>
                  </a:cubicBezTo>
                  <a:cubicBezTo>
                    <a:pt x="2582400" y="178304"/>
                    <a:pt x="2352802" y="84141"/>
                    <a:pt x="2503358" y="159418"/>
                  </a:cubicBezTo>
                  <a:cubicBezTo>
                    <a:pt x="2517491" y="166484"/>
                    <a:pt x="2533338" y="169411"/>
                    <a:pt x="2548328" y="174408"/>
                  </a:cubicBezTo>
                  <a:cubicBezTo>
                    <a:pt x="2578308" y="194395"/>
                    <a:pt x="2612791" y="208891"/>
                    <a:pt x="2638269" y="234369"/>
                  </a:cubicBezTo>
                  <a:cubicBezTo>
                    <a:pt x="2663253" y="259353"/>
                    <a:pt x="2683822" y="289722"/>
                    <a:pt x="2713220" y="309320"/>
                  </a:cubicBezTo>
                  <a:cubicBezTo>
                    <a:pt x="2749532" y="333528"/>
                    <a:pt x="2761469" y="337238"/>
                    <a:pt x="2788171" y="369281"/>
                  </a:cubicBezTo>
                  <a:cubicBezTo>
                    <a:pt x="2804165" y="388474"/>
                    <a:pt x="2816882" y="410272"/>
                    <a:pt x="2833141" y="429241"/>
                  </a:cubicBezTo>
                  <a:cubicBezTo>
                    <a:pt x="2846937" y="445337"/>
                    <a:pt x="2865392" y="457252"/>
                    <a:pt x="2878112" y="474212"/>
                  </a:cubicBezTo>
                  <a:cubicBezTo>
                    <a:pt x="2895593" y="497520"/>
                    <a:pt x="2907640" y="524455"/>
                    <a:pt x="2923082" y="549162"/>
                  </a:cubicBezTo>
                  <a:cubicBezTo>
                    <a:pt x="2932631" y="564440"/>
                    <a:pt x="2943069" y="579143"/>
                    <a:pt x="2953063" y="594133"/>
                  </a:cubicBezTo>
                  <a:cubicBezTo>
                    <a:pt x="2958060" y="624113"/>
                    <a:pt x="2962616" y="654170"/>
                    <a:pt x="2968053" y="684074"/>
                  </a:cubicBezTo>
                  <a:cubicBezTo>
                    <a:pt x="2972611" y="709141"/>
                    <a:pt x="2983043" y="733547"/>
                    <a:pt x="2983043" y="759025"/>
                  </a:cubicBezTo>
                  <a:cubicBezTo>
                    <a:pt x="2983043" y="894029"/>
                    <a:pt x="2976745" y="1029035"/>
                    <a:pt x="2968053" y="1163759"/>
                  </a:cubicBezTo>
                  <a:cubicBezTo>
                    <a:pt x="2966727" y="1184318"/>
                    <a:pt x="2958983" y="1203987"/>
                    <a:pt x="2953063" y="1223720"/>
                  </a:cubicBezTo>
                  <a:cubicBezTo>
                    <a:pt x="2921619" y="1328531"/>
                    <a:pt x="2941912" y="1294831"/>
                    <a:pt x="2878112" y="1358631"/>
                  </a:cubicBezTo>
                  <a:cubicBezTo>
                    <a:pt x="2868119" y="1378618"/>
                    <a:pt x="2860527" y="1399999"/>
                    <a:pt x="2848132" y="1418592"/>
                  </a:cubicBezTo>
                  <a:cubicBezTo>
                    <a:pt x="2840292" y="1430351"/>
                    <a:pt x="2826980" y="1437536"/>
                    <a:pt x="2818151" y="1448572"/>
                  </a:cubicBezTo>
                  <a:cubicBezTo>
                    <a:pt x="2806896" y="1462640"/>
                    <a:pt x="2799705" y="1479703"/>
                    <a:pt x="2788171" y="1493543"/>
                  </a:cubicBezTo>
                  <a:cubicBezTo>
                    <a:pt x="2774600" y="1509829"/>
                    <a:pt x="2756996" y="1522417"/>
                    <a:pt x="2743200" y="1538513"/>
                  </a:cubicBezTo>
                  <a:cubicBezTo>
                    <a:pt x="2726941" y="1557482"/>
                    <a:pt x="2716903" y="1581876"/>
                    <a:pt x="2698230" y="1598474"/>
                  </a:cubicBezTo>
                  <a:cubicBezTo>
                    <a:pt x="2671300" y="1622412"/>
                    <a:pt x="2637115" y="1636816"/>
                    <a:pt x="2608289" y="1658435"/>
                  </a:cubicBezTo>
                  <a:lnTo>
                    <a:pt x="2548328" y="1703405"/>
                  </a:lnTo>
                  <a:cubicBezTo>
                    <a:pt x="2488618" y="1792971"/>
                    <a:pt x="2553827" y="1715097"/>
                    <a:pt x="2473378" y="1763366"/>
                  </a:cubicBezTo>
                  <a:cubicBezTo>
                    <a:pt x="2461259" y="1770637"/>
                    <a:pt x="2454433" y="1784517"/>
                    <a:pt x="2443397" y="1793346"/>
                  </a:cubicBezTo>
                  <a:cubicBezTo>
                    <a:pt x="2429329" y="1804600"/>
                    <a:pt x="2412495" y="1812072"/>
                    <a:pt x="2398427" y="1823326"/>
                  </a:cubicBezTo>
                  <a:cubicBezTo>
                    <a:pt x="2387391" y="1832155"/>
                    <a:pt x="2381087" y="1846986"/>
                    <a:pt x="2368446" y="1853307"/>
                  </a:cubicBezTo>
                  <a:cubicBezTo>
                    <a:pt x="2340180" y="1867440"/>
                    <a:pt x="2306771" y="1869154"/>
                    <a:pt x="2278505" y="1883287"/>
                  </a:cubicBezTo>
                  <a:cubicBezTo>
                    <a:pt x="2258518" y="1893280"/>
                    <a:pt x="2237947" y="1902180"/>
                    <a:pt x="2218545" y="1913267"/>
                  </a:cubicBezTo>
                  <a:cubicBezTo>
                    <a:pt x="2202903" y="1922206"/>
                    <a:pt x="2189688" y="1935191"/>
                    <a:pt x="2173574" y="1943248"/>
                  </a:cubicBezTo>
                  <a:cubicBezTo>
                    <a:pt x="2159441" y="1950314"/>
                    <a:pt x="2143594" y="1953241"/>
                    <a:pt x="2128604" y="1958238"/>
                  </a:cubicBezTo>
                  <a:cubicBezTo>
                    <a:pt x="2095090" y="1991751"/>
                    <a:pt x="2112756" y="1988218"/>
                    <a:pt x="2083633" y="1988218"/>
                  </a:cubicBezTo>
                </a:path>
              </a:pathLst>
            </a:custGeom>
            <a:noFill/>
            <a:ln w="28575">
              <a:solidFill>
                <a:srgbClr val="FF8F0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DB4DF48C-CE92-F3BC-922F-BC24CC43FCC6}"/>
                </a:ext>
              </a:extLst>
            </p:cNvPr>
            <p:cNvSpPr/>
            <p:nvPr/>
          </p:nvSpPr>
          <p:spPr>
            <a:xfrm>
              <a:off x="9683651" y="2488774"/>
              <a:ext cx="931990" cy="45719"/>
            </a:xfrm>
            <a:custGeom>
              <a:avLst/>
              <a:gdLst>
                <a:gd name="connsiteX0" fmla="*/ 869429 w 869429"/>
                <a:gd name="connsiteY0" fmla="*/ 45155 h 45155"/>
                <a:gd name="connsiteX1" fmla="*/ 239842 w 869429"/>
                <a:gd name="connsiteY1" fmla="*/ 15175 h 45155"/>
                <a:gd name="connsiteX2" fmla="*/ 0 w 869429"/>
                <a:gd name="connsiteY2" fmla="*/ 185 h 45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69429" h="45155">
                  <a:moveTo>
                    <a:pt x="869429" y="45155"/>
                  </a:moveTo>
                  <a:lnTo>
                    <a:pt x="239842" y="15175"/>
                  </a:lnTo>
                  <a:cubicBezTo>
                    <a:pt x="-71696" y="-2798"/>
                    <a:pt x="218848" y="185"/>
                    <a:pt x="0" y="185"/>
                  </a:cubicBezTo>
                </a:path>
              </a:pathLst>
            </a:custGeom>
            <a:noFill/>
            <a:ln w="28575">
              <a:solidFill>
                <a:srgbClr val="FF8F0B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AA8AFEDA-96E6-DEEB-4A4B-F198D5A637B9}"/>
                </a:ext>
              </a:extLst>
            </p:cNvPr>
            <p:cNvSpPr/>
            <p:nvPr/>
          </p:nvSpPr>
          <p:spPr>
            <a:xfrm>
              <a:off x="7869840" y="839448"/>
              <a:ext cx="764498" cy="2623279"/>
            </a:xfrm>
            <a:custGeom>
              <a:avLst/>
              <a:gdLst>
                <a:gd name="connsiteX0" fmla="*/ 764498 w 764498"/>
                <a:gd name="connsiteY0" fmla="*/ 0 h 2623279"/>
                <a:gd name="connsiteX1" fmla="*/ 749508 w 764498"/>
                <a:gd name="connsiteY1" fmla="*/ 1469036 h 2623279"/>
                <a:gd name="connsiteX2" fmla="*/ 719528 w 764498"/>
                <a:gd name="connsiteY2" fmla="*/ 1738859 h 2623279"/>
                <a:gd name="connsiteX3" fmla="*/ 704538 w 764498"/>
                <a:gd name="connsiteY3" fmla="*/ 1813810 h 2623279"/>
                <a:gd name="connsiteX4" fmla="*/ 689548 w 764498"/>
                <a:gd name="connsiteY4" fmla="*/ 1858781 h 2623279"/>
                <a:gd name="connsiteX5" fmla="*/ 674557 w 764498"/>
                <a:gd name="connsiteY5" fmla="*/ 1918741 h 2623279"/>
                <a:gd name="connsiteX6" fmla="*/ 599607 w 764498"/>
                <a:gd name="connsiteY6" fmla="*/ 2053653 h 2623279"/>
                <a:gd name="connsiteX7" fmla="*/ 569626 w 764498"/>
                <a:gd name="connsiteY7" fmla="*/ 2098623 h 2623279"/>
                <a:gd name="connsiteX8" fmla="*/ 509666 w 764498"/>
                <a:gd name="connsiteY8" fmla="*/ 2188564 h 2623279"/>
                <a:gd name="connsiteX9" fmla="*/ 479685 w 764498"/>
                <a:gd name="connsiteY9" fmla="*/ 2233535 h 2623279"/>
                <a:gd name="connsiteX10" fmla="*/ 434715 w 764498"/>
                <a:gd name="connsiteY10" fmla="*/ 2263515 h 2623279"/>
                <a:gd name="connsiteX11" fmla="*/ 374754 w 764498"/>
                <a:gd name="connsiteY11" fmla="*/ 2323476 h 2623279"/>
                <a:gd name="connsiteX12" fmla="*/ 269823 w 764498"/>
                <a:gd name="connsiteY12" fmla="*/ 2413417 h 2623279"/>
                <a:gd name="connsiteX13" fmla="*/ 149902 w 764498"/>
                <a:gd name="connsiteY13" fmla="*/ 2533338 h 2623279"/>
                <a:gd name="connsiteX14" fmla="*/ 119921 w 764498"/>
                <a:gd name="connsiteY14" fmla="*/ 2563318 h 2623279"/>
                <a:gd name="connsiteX15" fmla="*/ 74951 w 764498"/>
                <a:gd name="connsiteY15" fmla="*/ 2578309 h 2623279"/>
                <a:gd name="connsiteX16" fmla="*/ 44970 w 764498"/>
                <a:gd name="connsiteY16" fmla="*/ 2608289 h 2623279"/>
                <a:gd name="connsiteX17" fmla="*/ 0 w 764498"/>
                <a:gd name="connsiteY17" fmla="*/ 2623279 h 2623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64498" h="2623279">
                  <a:moveTo>
                    <a:pt x="764498" y="0"/>
                  </a:moveTo>
                  <a:cubicBezTo>
                    <a:pt x="759501" y="489679"/>
                    <a:pt x="758410" y="979413"/>
                    <a:pt x="749508" y="1469036"/>
                  </a:cubicBezTo>
                  <a:cubicBezTo>
                    <a:pt x="747706" y="1568163"/>
                    <a:pt x="736473" y="1645661"/>
                    <a:pt x="719528" y="1738859"/>
                  </a:cubicBezTo>
                  <a:cubicBezTo>
                    <a:pt x="714970" y="1763926"/>
                    <a:pt x="710717" y="1789092"/>
                    <a:pt x="704538" y="1813810"/>
                  </a:cubicBezTo>
                  <a:cubicBezTo>
                    <a:pt x="700706" y="1829139"/>
                    <a:pt x="693889" y="1843588"/>
                    <a:pt x="689548" y="1858781"/>
                  </a:cubicBezTo>
                  <a:cubicBezTo>
                    <a:pt x="683888" y="1878590"/>
                    <a:pt x="680217" y="1898932"/>
                    <a:pt x="674557" y="1918741"/>
                  </a:cubicBezTo>
                  <a:cubicBezTo>
                    <a:pt x="654768" y="1988002"/>
                    <a:pt x="653294" y="1973123"/>
                    <a:pt x="599607" y="2053653"/>
                  </a:cubicBezTo>
                  <a:lnTo>
                    <a:pt x="569626" y="2098623"/>
                  </a:lnTo>
                  <a:cubicBezTo>
                    <a:pt x="543283" y="2177654"/>
                    <a:pt x="572047" y="2113707"/>
                    <a:pt x="509666" y="2188564"/>
                  </a:cubicBezTo>
                  <a:cubicBezTo>
                    <a:pt x="498132" y="2202404"/>
                    <a:pt x="492424" y="2220796"/>
                    <a:pt x="479685" y="2233535"/>
                  </a:cubicBezTo>
                  <a:cubicBezTo>
                    <a:pt x="466946" y="2246274"/>
                    <a:pt x="448394" y="2251791"/>
                    <a:pt x="434715" y="2263515"/>
                  </a:cubicBezTo>
                  <a:cubicBezTo>
                    <a:pt x="413254" y="2281910"/>
                    <a:pt x="398273" y="2307797"/>
                    <a:pt x="374754" y="2323476"/>
                  </a:cubicBezTo>
                  <a:cubicBezTo>
                    <a:pt x="306264" y="2369136"/>
                    <a:pt x="342525" y="2340716"/>
                    <a:pt x="269823" y="2413417"/>
                  </a:cubicBezTo>
                  <a:lnTo>
                    <a:pt x="149902" y="2533338"/>
                  </a:lnTo>
                  <a:cubicBezTo>
                    <a:pt x="139908" y="2543331"/>
                    <a:pt x="133329" y="2558849"/>
                    <a:pt x="119921" y="2563318"/>
                  </a:cubicBezTo>
                  <a:lnTo>
                    <a:pt x="74951" y="2578309"/>
                  </a:lnTo>
                  <a:cubicBezTo>
                    <a:pt x="64957" y="2588302"/>
                    <a:pt x="57089" y="2601018"/>
                    <a:pt x="44970" y="2608289"/>
                  </a:cubicBezTo>
                  <a:cubicBezTo>
                    <a:pt x="31421" y="2616418"/>
                    <a:pt x="0" y="2623279"/>
                    <a:pt x="0" y="2623279"/>
                  </a:cubicBezTo>
                </a:path>
              </a:pathLst>
            </a:custGeom>
            <a:noFill/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B12C4C55-A83C-2BBC-CA01-D7055AA16B3B}"/>
                </a:ext>
              </a:extLst>
            </p:cNvPr>
            <p:cNvSpPr/>
            <p:nvPr/>
          </p:nvSpPr>
          <p:spPr>
            <a:xfrm>
              <a:off x="6460765" y="3432747"/>
              <a:ext cx="914400" cy="44970"/>
            </a:xfrm>
            <a:custGeom>
              <a:avLst/>
              <a:gdLst>
                <a:gd name="connsiteX0" fmla="*/ 914400 w 914400"/>
                <a:gd name="connsiteY0" fmla="*/ 29980 h 44970"/>
                <a:gd name="connsiteX1" fmla="*/ 374754 w 914400"/>
                <a:gd name="connsiteY1" fmla="*/ 44970 h 44970"/>
                <a:gd name="connsiteX2" fmla="*/ 29980 w 914400"/>
                <a:gd name="connsiteY2" fmla="*/ 14990 h 44970"/>
                <a:gd name="connsiteX3" fmla="*/ 0 w 914400"/>
                <a:gd name="connsiteY3" fmla="*/ 0 h 44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4400" h="44970">
                  <a:moveTo>
                    <a:pt x="914400" y="29980"/>
                  </a:moveTo>
                  <a:cubicBezTo>
                    <a:pt x="734518" y="34977"/>
                    <a:pt x="554705" y="44970"/>
                    <a:pt x="374754" y="44970"/>
                  </a:cubicBezTo>
                  <a:cubicBezTo>
                    <a:pt x="310091" y="44970"/>
                    <a:pt x="128038" y="43006"/>
                    <a:pt x="29980" y="14990"/>
                  </a:cubicBezTo>
                  <a:cubicBezTo>
                    <a:pt x="19237" y="11921"/>
                    <a:pt x="9993" y="4997"/>
                    <a:pt x="0" y="0"/>
                  </a:cubicBezTo>
                </a:path>
              </a:pathLst>
            </a:custGeom>
            <a:noFill/>
            <a:ln w="28575">
              <a:solidFill>
                <a:srgbClr val="00B0F0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E4D1FA15-51A7-D8E6-AE76-B14677474285}"/>
                </a:ext>
              </a:extLst>
            </p:cNvPr>
            <p:cNvSpPr/>
            <p:nvPr/>
          </p:nvSpPr>
          <p:spPr>
            <a:xfrm>
              <a:off x="8994103" y="419724"/>
              <a:ext cx="3127126" cy="3013023"/>
            </a:xfrm>
            <a:custGeom>
              <a:avLst/>
              <a:gdLst>
                <a:gd name="connsiteX0" fmla="*/ 0 w 3147935"/>
                <a:gd name="connsiteY0" fmla="*/ 119921 h 3013023"/>
                <a:gd name="connsiteX1" fmla="*/ 269823 w 3147935"/>
                <a:gd name="connsiteY1" fmla="*/ 74951 h 3013023"/>
                <a:gd name="connsiteX2" fmla="*/ 434715 w 3147935"/>
                <a:gd name="connsiteY2" fmla="*/ 29980 h 3013023"/>
                <a:gd name="connsiteX3" fmla="*/ 734518 w 3147935"/>
                <a:gd name="connsiteY3" fmla="*/ 0 h 3013023"/>
                <a:gd name="connsiteX4" fmla="*/ 2413417 w 3147935"/>
                <a:gd name="connsiteY4" fmla="*/ 14990 h 3013023"/>
                <a:gd name="connsiteX5" fmla="*/ 2563318 w 3147935"/>
                <a:gd name="connsiteY5" fmla="*/ 44970 h 3013023"/>
                <a:gd name="connsiteX6" fmla="*/ 2623279 w 3147935"/>
                <a:gd name="connsiteY6" fmla="*/ 59960 h 3013023"/>
                <a:gd name="connsiteX7" fmla="*/ 2713220 w 3147935"/>
                <a:gd name="connsiteY7" fmla="*/ 89941 h 3013023"/>
                <a:gd name="connsiteX8" fmla="*/ 2758190 w 3147935"/>
                <a:gd name="connsiteY8" fmla="*/ 119921 h 3013023"/>
                <a:gd name="connsiteX9" fmla="*/ 2803161 w 3147935"/>
                <a:gd name="connsiteY9" fmla="*/ 134911 h 3013023"/>
                <a:gd name="connsiteX10" fmla="*/ 2878112 w 3147935"/>
                <a:gd name="connsiteY10" fmla="*/ 179882 h 3013023"/>
                <a:gd name="connsiteX11" fmla="*/ 2983043 w 3147935"/>
                <a:gd name="connsiteY11" fmla="*/ 299803 h 3013023"/>
                <a:gd name="connsiteX12" fmla="*/ 3028013 w 3147935"/>
                <a:gd name="connsiteY12" fmla="*/ 389744 h 3013023"/>
                <a:gd name="connsiteX13" fmla="*/ 3057994 w 3147935"/>
                <a:gd name="connsiteY13" fmla="*/ 479685 h 3013023"/>
                <a:gd name="connsiteX14" fmla="*/ 3072984 w 3147935"/>
                <a:gd name="connsiteY14" fmla="*/ 524656 h 3013023"/>
                <a:gd name="connsiteX15" fmla="*/ 3102964 w 3147935"/>
                <a:gd name="connsiteY15" fmla="*/ 569626 h 3013023"/>
                <a:gd name="connsiteX16" fmla="*/ 3132945 w 3147935"/>
                <a:gd name="connsiteY16" fmla="*/ 659567 h 3013023"/>
                <a:gd name="connsiteX17" fmla="*/ 3147935 w 3147935"/>
                <a:gd name="connsiteY17" fmla="*/ 704537 h 3013023"/>
                <a:gd name="connsiteX18" fmla="*/ 3132945 w 3147935"/>
                <a:gd name="connsiteY18" fmla="*/ 1064301 h 3013023"/>
                <a:gd name="connsiteX19" fmla="*/ 3102964 w 3147935"/>
                <a:gd name="connsiteY19" fmla="*/ 1304144 h 3013023"/>
                <a:gd name="connsiteX20" fmla="*/ 3087974 w 3147935"/>
                <a:gd name="connsiteY20" fmla="*/ 1364105 h 3013023"/>
                <a:gd name="connsiteX21" fmla="*/ 3072984 w 3147935"/>
                <a:gd name="connsiteY21" fmla="*/ 1439056 h 3013023"/>
                <a:gd name="connsiteX22" fmla="*/ 3028013 w 3147935"/>
                <a:gd name="connsiteY22" fmla="*/ 1573967 h 3013023"/>
                <a:gd name="connsiteX23" fmla="*/ 3013023 w 3147935"/>
                <a:gd name="connsiteY23" fmla="*/ 1618937 h 3013023"/>
                <a:gd name="connsiteX24" fmla="*/ 2983043 w 3147935"/>
                <a:gd name="connsiteY24" fmla="*/ 1723869 h 3013023"/>
                <a:gd name="connsiteX25" fmla="*/ 2953063 w 3147935"/>
                <a:gd name="connsiteY25" fmla="*/ 1783829 h 3013023"/>
                <a:gd name="connsiteX26" fmla="*/ 2938072 w 3147935"/>
                <a:gd name="connsiteY26" fmla="*/ 1828800 h 3013023"/>
                <a:gd name="connsiteX27" fmla="*/ 2923082 w 3147935"/>
                <a:gd name="connsiteY27" fmla="*/ 1888760 h 3013023"/>
                <a:gd name="connsiteX28" fmla="*/ 2893102 w 3147935"/>
                <a:gd name="connsiteY28" fmla="*/ 1918741 h 3013023"/>
                <a:gd name="connsiteX29" fmla="*/ 2833141 w 3147935"/>
                <a:gd name="connsiteY29" fmla="*/ 2053652 h 3013023"/>
                <a:gd name="connsiteX30" fmla="*/ 2803161 w 3147935"/>
                <a:gd name="connsiteY30" fmla="*/ 2143593 h 3013023"/>
                <a:gd name="connsiteX31" fmla="*/ 2773181 w 3147935"/>
                <a:gd name="connsiteY31" fmla="*/ 2188564 h 3013023"/>
                <a:gd name="connsiteX32" fmla="*/ 2758190 w 3147935"/>
                <a:gd name="connsiteY32" fmla="*/ 2233534 h 3013023"/>
                <a:gd name="connsiteX33" fmla="*/ 2728210 w 3147935"/>
                <a:gd name="connsiteY33" fmla="*/ 2278505 h 3013023"/>
                <a:gd name="connsiteX34" fmla="*/ 2698230 w 3147935"/>
                <a:gd name="connsiteY34" fmla="*/ 2368446 h 3013023"/>
                <a:gd name="connsiteX35" fmla="*/ 2638269 w 3147935"/>
                <a:gd name="connsiteY35" fmla="*/ 2458387 h 3013023"/>
                <a:gd name="connsiteX36" fmla="*/ 2608289 w 3147935"/>
                <a:gd name="connsiteY36" fmla="*/ 2503357 h 3013023"/>
                <a:gd name="connsiteX37" fmla="*/ 2503358 w 3147935"/>
                <a:gd name="connsiteY37" fmla="*/ 2608288 h 3013023"/>
                <a:gd name="connsiteX38" fmla="*/ 2473377 w 3147935"/>
                <a:gd name="connsiteY38" fmla="*/ 2638269 h 3013023"/>
                <a:gd name="connsiteX39" fmla="*/ 2443397 w 3147935"/>
                <a:gd name="connsiteY39" fmla="*/ 2683239 h 3013023"/>
                <a:gd name="connsiteX40" fmla="*/ 2398427 w 3147935"/>
                <a:gd name="connsiteY40" fmla="*/ 2713219 h 3013023"/>
                <a:gd name="connsiteX41" fmla="*/ 2383436 w 3147935"/>
                <a:gd name="connsiteY41" fmla="*/ 2758190 h 3013023"/>
                <a:gd name="connsiteX42" fmla="*/ 2323476 w 3147935"/>
                <a:gd name="connsiteY42" fmla="*/ 2833141 h 3013023"/>
                <a:gd name="connsiteX43" fmla="*/ 2308486 w 3147935"/>
                <a:gd name="connsiteY43" fmla="*/ 2878111 h 3013023"/>
                <a:gd name="connsiteX44" fmla="*/ 2233535 w 3147935"/>
                <a:gd name="connsiteY44" fmla="*/ 2938072 h 3013023"/>
                <a:gd name="connsiteX45" fmla="*/ 2203554 w 3147935"/>
                <a:gd name="connsiteY45" fmla="*/ 2968052 h 3013023"/>
                <a:gd name="connsiteX46" fmla="*/ 2098623 w 3147935"/>
                <a:gd name="connsiteY46" fmla="*/ 3013023 h 3013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3147935" h="3013023">
                  <a:moveTo>
                    <a:pt x="0" y="119921"/>
                  </a:moveTo>
                  <a:cubicBezTo>
                    <a:pt x="33062" y="114835"/>
                    <a:pt x="202918" y="91677"/>
                    <a:pt x="269823" y="74951"/>
                  </a:cubicBezTo>
                  <a:cubicBezTo>
                    <a:pt x="348723" y="55226"/>
                    <a:pt x="312921" y="42159"/>
                    <a:pt x="434715" y="29980"/>
                  </a:cubicBezTo>
                  <a:lnTo>
                    <a:pt x="734518" y="0"/>
                  </a:lnTo>
                  <a:lnTo>
                    <a:pt x="2413417" y="14990"/>
                  </a:lnTo>
                  <a:cubicBezTo>
                    <a:pt x="2508553" y="16589"/>
                    <a:pt x="2496205" y="25795"/>
                    <a:pt x="2563318" y="44970"/>
                  </a:cubicBezTo>
                  <a:cubicBezTo>
                    <a:pt x="2583127" y="50630"/>
                    <a:pt x="2603546" y="54040"/>
                    <a:pt x="2623279" y="59960"/>
                  </a:cubicBezTo>
                  <a:cubicBezTo>
                    <a:pt x="2653548" y="69041"/>
                    <a:pt x="2713220" y="89941"/>
                    <a:pt x="2713220" y="89941"/>
                  </a:cubicBezTo>
                  <a:cubicBezTo>
                    <a:pt x="2728210" y="99934"/>
                    <a:pt x="2742076" y="111864"/>
                    <a:pt x="2758190" y="119921"/>
                  </a:cubicBezTo>
                  <a:cubicBezTo>
                    <a:pt x="2772323" y="126987"/>
                    <a:pt x="2789612" y="126781"/>
                    <a:pt x="2803161" y="134911"/>
                  </a:cubicBezTo>
                  <a:cubicBezTo>
                    <a:pt x="2906045" y="196642"/>
                    <a:pt x="2750716" y="137418"/>
                    <a:pt x="2878112" y="179882"/>
                  </a:cubicBezTo>
                  <a:cubicBezTo>
                    <a:pt x="2965802" y="267572"/>
                    <a:pt x="2933464" y="225435"/>
                    <a:pt x="2983043" y="299803"/>
                  </a:cubicBezTo>
                  <a:cubicBezTo>
                    <a:pt x="3037707" y="463799"/>
                    <a:pt x="2950529" y="215406"/>
                    <a:pt x="3028013" y="389744"/>
                  </a:cubicBezTo>
                  <a:cubicBezTo>
                    <a:pt x="3040848" y="418622"/>
                    <a:pt x="3048000" y="449705"/>
                    <a:pt x="3057994" y="479685"/>
                  </a:cubicBezTo>
                  <a:cubicBezTo>
                    <a:pt x="3062991" y="494675"/>
                    <a:pt x="3064219" y="511509"/>
                    <a:pt x="3072984" y="524656"/>
                  </a:cubicBezTo>
                  <a:cubicBezTo>
                    <a:pt x="3082977" y="539646"/>
                    <a:pt x="3095647" y="553163"/>
                    <a:pt x="3102964" y="569626"/>
                  </a:cubicBezTo>
                  <a:cubicBezTo>
                    <a:pt x="3115799" y="598504"/>
                    <a:pt x="3122951" y="629587"/>
                    <a:pt x="3132945" y="659567"/>
                  </a:cubicBezTo>
                  <a:lnTo>
                    <a:pt x="3147935" y="704537"/>
                  </a:lnTo>
                  <a:cubicBezTo>
                    <a:pt x="3142938" y="824458"/>
                    <a:pt x="3139993" y="944483"/>
                    <a:pt x="3132945" y="1064301"/>
                  </a:cubicBezTo>
                  <a:cubicBezTo>
                    <a:pt x="3128640" y="1137488"/>
                    <a:pt x="3117911" y="1229407"/>
                    <a:pt x="3102964" y="1304144"/>
                  </a:cubicBezTo>
                  <a:cubicBezTo>
                    <a:pt x="3098924" y="1324346"/>
                    <a:pt x="3092443" y="1343993"/>
                    <a:pt x="3087974" y="1364105"/>
                  </a:cubicBezTo>
                  <a:cubicBezTo>
                    <a:pt x="3082447" y="1388977"/>
                    <a:pt x="3079688" y="1414475"/>
                    <a:pt x="3072984" y="1439056"/>
                  </a:cubicBezTo>
                  <a:cubicBezTo>
                    <a:pt x="3072976" y="1439087"/>
                    <a:pt x="3035513" y="1551467"/>
                    <a:pt x="3028013" y="1573967"/>
                  </a:cubicBezTo>
                  <a:cubicBezTo>
                    <a:pt x="3023016" y="1588957"/>
                    <a:pt x="3016855" y="1603608"/>
                    <a:pt x="3013023" y="1618937"/>
                  </a:cubicBezTo>
                  <a:cubicBezTo>
                    <a:pt x="3005417" y="1649363"/>
                    <a:pt x="2995946" y="1693763"/>
                    <a:pt x="2983043" y="1723869"/>
                  </a:cubicBezTo>
                  <a:cubicBezTo>
                    <a:pt x="2974241" y="1744408"/>
                    <a:pt x="2961866" y="1763290"/>
                    <a:pt x="2953063" y="1783829"/>
                  </a:cubicBezTo>
                  <a:cubicBezTo>
                    <a:pt x="2946839" y="1798353"/>
                    <a:pt x="2942413" y="1813607"/>
                    <a:pt x="2938072" y="1828800"/>
                  </a:cubicBezTo>
                  <a:cubicBezTo>
                    <a:pt x="2932412" y="1848609"/>
                    <a:pt x="2932295" y="1870333"/>
                    <a:pt x="2923082" y="1888760"/>
                  </a:cubicBezTo>
                  <a:cubicBezTo>
                    <a:pt x="2916762" y="1901401"/>
                    <a:pt x="2903095" y="1908747"/>
                    <a:pt x="2893102" y="1918741"/>
                  </a:cubicBezTo>
                  <a:cubicBezTo>
                    <a:pt x="2857425" y="2025773"/>
                    <a:pt x="2880652" y="1982388"/>
                    <a:pt x="2833141" y="2053652"/>
                  </a:cubicBezTo>
                  <a:cubicBezTo>
                    <a:pt x="2823148" y="2083632"/>
                    <a:pt x="2820690" y="2117298"/>
                    <a:pt x="2803161" y="2143593"/>
                  </a:cubicBezTo>
                  <a:cubicBezTo>
                    <a:pt x="2793168" y="2158583"/>
                    <a:pt x="2781238" y="2172450"/>
                    <a:pt x="2773181" y="2188564"/>
                  </a:cubicBezTo>
                  <a:cubicBezTo>
                    <a:pt x="2766115" y="2202697"/>
                    <a:pt x="2765256" y="2219401"/>
                    <a:pt x="2758190" y="2233534"/>
                  </a:cubicBezTo>
                  <a:cubicBezTo>
                    <a:pt x="2750133" y="2249648"/>
                    <a:pt x="2735527" y="2262042"/>
                    <a:pt x="2728210" y="2278505"/>
                  </a:cubicBezTo>
                  <a:cubicBezTo>
                    <a:pt x="2715375" y="2307383"/>
                    <a:pt x="2715760" y="2342152"/>
                    <a:pt x="2698230" y="2368446"/>
                  </a:cubicBezTo>
                  <a:lnTo>
                    <a:pt x="2638269" y="2458387"/>
                  </a:lnTo>
                  <a:cubicBezTo>
                    <a:pt x="2628276" y="2473377"/>
                    <a:pt x="2621028" y="2490618"/>
                    <a:pt x="2608289" y="2503357"/>
                  </a:cubicBezTo>
                  <a:lnTo>
                    <a:pt x="2503358" y="2608288"/>
                  </a:lnTo>
                  <a:cubicBezTo>
                    <a:pt x="2493364" y="2618282"/>
                    <a:pt x="2481217" y="2626509"/>
                    <a:pt x="2473377" y="2638269"/>
                  </a:cubicBezTo>
                  <a:cubicBezTo>
                    <a:pt x="2463384" y="2653259"/>
                    <a:pt x="2456136" y="2670500"/>
                    <a:pt x="2443397" y="2683239"/>
                  </a:cubicBezTo>
                  <a:cubicBezTo>
                    <a:pt x="2430658" y="2695978"/>
                    <a:pt x="2413417" y="2703226"/>
                    <a:pt x="2398427" y="2713219"/>
                  </a:cubicBezTo>
                  <a:cubicBezTo>
                    <a:pt x="2393430" y="2728209"/>
                    <a:pt x="2390503" y="2744057"/>
                    <a:pt x="2383436" y="2758190"/>
                  </a:cubicBezTo>
                  <a:cubicBezTo>
                    <a:pt x="2364526" y="2796009"/>
                    <a:pt x="2351360" y="2805256"/>
                    <a:pt x="2323476" y="2833141"/>
                  </a:cubicBezTo>
                  <a:cubicBezTo>
                    <a:pt x="2318479" y="2848131"/>
                    <a:pt x="2316616" y="2864562"/>
                    <a:pt x="2308486" y="2878111"/>
                  </a:cubicBezTo>
                  <a:cubicBezTo>
                    <a:pt x="2291781" y="2905953"/>
                    <a:pt x="2257103" y="2919218"/>
                    <a:pt x="2233535" y="2938072"/>
                  </a:cubicBezTo>
                  <a:cubicBezTo>
                    <a:pt x="2222499" y="2946901"/>
                    <a:pt x="2216195" y="2961732"/>
                    <a:pt x="2203554" y="2968052"/>
                  </a:cubicBezTo>
                  <a:cubicBezTo>
                    <a:pt x="2074696" y="3032481"/>
                    <a:pt x="2143162" y="2968484"/>
                    <a:pt x="2098623" y="3013023"/>
                  </a:cubicBezTo>
                </a:path>
              </a:pathLst>
            </a:custGeom>
            <a:noFill/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A9242C1A-9E46-6C1F-A40C-BDFC50C7B88D}"/>
                </a:ext>
              </a:extLst>
            </p:cNvPr>
            <p:cNvSpPr/>
            <p:nvPr/>
          </p:nvSpPr>
          <p:spPr>
            <a:xfrm>
              <a:off x="9701241" y="3387778"/>
              <a:ext cx="914400" cy="44970"/>
            </a:xfrm>
            <a:custGeom>
              <a:avLst/>
              <a:gdLst>
                <a:gd name="connsiteX0" fmla="*/ 914400 w 914400"/>
                <a:gd name="connsiteY0" fmla="*/ 29980 h 44970"/>
                <a:gd name="connsiteX1" fmla="*/ 374754 w 914400"/>
                <a:gd name="connsiteY1" fmla="*/ 44970 h 44970"/>
                <a:gd name="connsiteX2" fmla="*/ 29980 w 914400"/>
                <a:gd name="connsiteY2" fmla="*/ 14990 h 44970"/>
                <a:gd name="connsiteX3" fmla="*/ 0 w 914400"/>
                <a:gd name="connsiteY3" fmla="*/ 0 h 44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4400" h="44970">
                  <a:moveTo>
                    <a:pt x="914400" y="29980"/>
                  </a:moveTo>
                  <a:cubicBezTo>
                    <a:pt x="734518" y="34977"/>
                    <a:pt x="554705" y="44970"/>
                    <a:pt x="374754" y="44970"/>
                  </a:cubicBezTo>
                  <a:cubicBezTo>
                    <a:pt x="310091" y="44970"/>
                    <a:pt x="128038" y="43006"/>
                    <a:pt x="29980" y="14990"/>
                  </a:cubicBezTo>
                  <a:cubicBezTo>
                    <a:pt x="19237" y="11921"/>
                    <a:pt x="9993" y="4997"/>
                    <a:pt x="0" y="0"/>
                  </a:cubicBezTo>
                </a:path>
              </a:pathLst>
            </a:custGeom>
            <a:noFill/>
            <a:ln w="28575">
              <a:solidFill>
                <a:srgbClr val="00B0F0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Google Shape;185;p27">
            <a:extLst>
              <a:ext uri="{FF2B5EF4-FFF2-40B4-BE49-F238E27FC236}">
                <a16:creationId xmlns:a16="http://schemas.microsoft.com/office/drawing/2014/main" id="{DDB037A0-1B31-6DB0-1115-E924CB008D36}"/>
              </a:ext>
            </a:extLst>
          </p:cNvPr>
          <p:cNvSpPr txBox="1">
            <a:spLocks/>
          </p:cNvSpPr>
          <p:nvPr/>
        </p:nvSpPr>
        <p:spPr>
          <a:xfrm>
            <a:off x="551900" y="1535033"/>
            <a:ext cx="5190466" cy="4664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/>
              <a:buNone/>
            </a:pPr>
            <a:r>
              <a:rPr lang="en-US" b="1"/>
              <a:t>Two benefits</a:t>
            </a:r>
          </a:p>
          <a:p>
            <a:pPr marL="609585" indent="-414856">
              <a:spcBef>
                <a:spcPts val="2133"/>
              </a:spcBef>
              <a:buSzPts val="1300"/>
              <a:buFont typeface="Arial"/>
              <a:buChar char="●"/>
            </a:pPr>
            <a:r>
              <a:rPr lang="en-US"/>
              <a:t>Expands the model’s ability to focus on different positions</a:t>
            </a:r>
          </a:p>
          <a:p>
            <a:pPr marL="1219170" lvl="1" indent="-397923">
              <a:spcBef>
                <a:spcPts val="0"/>
              </a:spcBef>
              <a:buSzPts val="1100"/>
              <a:buFont typeface="Arial"/>
              <a:buChar char="○"/>
            </a:pPr>
            <a:r>
              <a:rPr lang="en-US"/>
              <a:t>E.g. coordinate different perspectives such as semantic and syntactic</a:t>
            </a:r>
          </a:p>
          <a:p>
            <a:pPr marL="609585" indent="-414856">
              <a:spcBef>
                <a:spcPts val="0"/>
              </a:spcBef>
              <a:buSzPts val="1300"/>
              <a:buFont typeface="Arial"/>
              <a:buChar char="●"/>
            </a:pPr>
            <a:r>
              <a:rPr lang="en-US"/>
              <a:t>Gives the attention layer multiple “representation subspaces”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8"/>
          <p:cNvSpPr txBox="1">
            <a:spLocks noGrp="1"/>
          </p:cNvSpPr>
          <p:nvPr>
            <p:ph type="body" idx="4294967295"/>
          </p:nvPr>
        </p:nvSpPr>
        <p:spPr>
          <a:xfrm>
            <a:off x="551900" y="1535033"/>
            <a:ext cx="11100800" cy="4664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609585" indent="-414856">
              <a:spcBef>
                <a:spcPts val="0"/>
              </a:spcBef>
              <a:buSzPts val="1300"/>
              <a:buChar char="●"/>
            </a:pPr>
            <a:r>
              <a:rPr lang="en" dirty="0"/>
              <a:t>Now we have 8 attention matrices, but we only expect one matrix to pass to the feed-forward neural network</a:t>
            </a:r>
            <a:endParaRPr dirty="0"/>
          </a:p>
        </p:txBody>
      </p:sp>
      <p:sp>
        <p:nvSpPr>
          <p:cNvPr id="5" name="Google Shape;184;p27">
            <a:extLst>
              <a:ext uri="{FF2B5EF4-FFF2-40B4-BE49-F238E27FC236}">
                <a16:creationId xmlns:a16="http://schemas.microsoft.com/office/drawing/2014/main" id="{CB373821-A4E8-CA49-AB76-8D2DA24F51C1}"/>
              </a:ext>
            </a:extLst>
          </p:cNvPr>
          <p:cNvSpPr txBox="1">
            <a:spLocks/>
          </p:cNvSpPr>
          <p:nvPr/>
        </p:nvSpPr>
        <p:spPr>
          <a:xfrm rot="-251">
            <a:off x="473849" y="770747"/>
            <a:ext cx="10955200" cy="719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lang="en-US" sz="3200"/>
              <a:t>Single-head -&gt;Multi-head Attention</a:t>
            </a:r>
            <a:endParaRPr lang="en-US" sz="3200" dirty="0"/>
          </a:p>
        </p:txBody>
      </p:sp>
      <p:pic>
        <p:nvPicPr>
          <p:cNvPr id="6" name="Google Shape;194;p28">
            <a:extLst>
              <a:ext uri="{FF2B5EF4-FFF2-40B4-BE49-F238E27FC236}">
                <a16:creationId xmlns:a16="http://schemas.microsoft.com/office/drawing/2014/main" id="{3D6890F8-67E3-7240-8E3B-80295443C7C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751" r="273" b="5050"/>
          <a:stretch/>
        </p:blipFill>
        <p:spPr>
          <a:xfrm>
            <a:off x="1659323" y="2449288"/>
            <a:ext cx="8856277" cy="44306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500F5D4D-B89E-DD40-8FEA-7E5F8C6B1854}"/>
              </a:ext>
            </a:extLst>
          </p:cNvPr>
          <p:cNvGrpSpPr/>
          <p:nvPr/>
        </p:nvGrpSpPr>
        <p:grpSpPr>
          <a:xfrm>
            <a:off x="424543" y="865414"/>
            <a:ext cx="11119757" cy="5700486"/>
            <a:chOff x="424543" y="865414"/>
            <a:chExt cx="11119757" cy="5700486"/>
          </a:xfrm>
        </p:grpSpPr>
        <p:pic>
          <p:nvPicPr>
            <p:cNvPr id="199" name="Google Shape;199;p2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78328" y="865414"/>
              <a:ext cx="10765972" cy="570048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CA4DB93-DBEF-544A-9F2A-02BCE75A73BA}"/>
                </a:ext>
              </a:extLst>
            </p:cNvPr>
            <p:cNvSpPr/>
            <p:nvPr/>
          </p:nvSpPr>
          <p:spPr>
            <a:xfrm>
              <a:off x="424543" y="3429000"/>
              <a:ext cx="3543300" cy="24819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9C651E26-DE4A-2943-9134-86491043BD0F}"/>
              </a:ext>
            </a:extLst>
          </p:cNvPr>
          <p:cNvGrpSpPr/>
          <p:nvPr/>
        </p:nvGrpSpPr>
        <p:grpSpPr>
          <a:xfrm>
            <a:off x="465362" y="3925204"/>
            <a:ext cx="3543300" cy="1920420"/>
            <a:chOff x="9105898" y="5116286"/>
            <a:chExt cx="3037115" cy="149860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A0CFE8F-A784-A543-9E55-26FEB317255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154885" y="5116286"/>
              <a:ext cx="2895600" cy="1498600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FA11002-7C73-A447-8A15-C4F958536A62}"/>
                </a:ext>
              </a:extLst>
            </p:cNvPr>
            <p:cNvSpPr/>
            <p:nvPr/>
          </p:nvSpPr>
          <p:spPr>
            <a:xfrm>
              <a:off x="9105898" y="5910940"/>
              <a:ext cx="3037115" cy="654959"/>
            </a:xfrm>
            <a:prstGeom prst="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30"/>
          <p:cNvPicPr preferRelativeResize="0"/>
          <p:nvPr/>
        </p:nvPicPr>
        <p:blipFill rotWithShape="1">
          <a:blip r:embed="rId3">
            <a:alphaModFix/>
          </a:blip>
          <a:srcRect r="22049"/>
          <a:stretch/>
        </p:blipFill>
        <p:spPr>
          <a:xfrm>
            <a:off x="0" y="585217"/>
            <a:ext cx="9503764" cy="6718300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30"/>
          <p:cNvSpPr txBox="1">
            <a:spLocks noGrp="1"/>
          </p:cNvSpPr>
          <p:nvPr>
            <p:ph type="title" idx="4294967295"/>
          </p:nvPr>
        </p:nvSpPr>
        <p:spPr>
          <a:xfrm rot="-257">
            <a:off x="8139656" y="3794620"/>
            <a:ext cx="4093346" cy="1037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 sz="2800" dirty="0"/>
              <a:t>Positional Encoding</a:t>
            </a:r>
            <a:br>
              <a:rPr lang="en" sz="2800" dirty="0"/>
            </a:br>
            <a:r>
              <a:rPr lang="en" sz="2400" i="1" dirty="0"/>
              <a:t>t</a:t>
            </a:r>
            <a:r>
              <a:rPr lang="en" sz="2400" dirty="0"/>
              <a:t> is position, </a:t>
            </a:r>
            <a:r>
              <a:rPr lang="en-US" sz="2400" i="1" dirty="0" err="1"/>
              <a:t>i</a:t>
            </a:r>
            <a:r>
              <a:rPr lang="en" sz="2400" dirty="0"/>
              <a:t> is dimension</a:t>
            </a:r>
            <a:endParaRPr sz="28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8AFADAB-0957-B94B-9DE6-00EBEF06FC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6817" y="4892737"/>
            <a:ext cx="5785183" cy="82930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369C349-4277-EF44-9AC2-D05CF9B011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29950" y="5872656"/>
            <a:ext cx="2528930" cy="98221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19050" y="1031636"/>
            <a:ext cx="6069300" cy="56801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31"/>
          <p:cNvPicPr preferRelativeResize="0"/>
          <p:nvPr/>
        </p:nvPicPr>
        <p:blipFill rotWithShape="1">
          <a:blip r:embed="rId4">
            <a:alphaModFix/>
          </a:blip>
          <a:srcRect l="1566" t="8129" r="-1566" b="16175"/>
          <a:stretch/>
        </p:blipFill>
        <p:spPr>
          <a:xfrm>
            <a:off x="627134" y="4490357"/>
            <a:ext cx="4804068" cy="382062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31"/>
          <p:cNvSpPr txBox="1">
            <a:spLocks noGrp="1"/>
          </p:cNvSpPr>
          <p:nvPr>
            <p:ph type="body" idx="4294967295"/>
          </p:nvPr>
        </p:nvSpPr>
        <p:spPr>
          <a:xfrm>
            <a:off x="551900" y="1839833"/>
            <a:ext cx="5105200" cy="109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609585" indent="-414856">
              <a:spcBef>
                <a:spcPts val="0"/>
              </a:spcBef>
              <a:buSzPts val="1300"/>
              <a:buChar char="●"/>
            </a:pPr>
            <a:r>
              <a:rPr lang="en" dirty="0"/>
              <a:t>Issue of information loss -- Self-attention can decide not to attend to itself</a:t>
            </a:r>
            <a:endParaRPr dirty="0"/>
          </a:p>
        </p:txBody>
      </p:sp>
      <p:sp>
        <p:nvSpPr>
          <p:cNvPr id="214" name="Google Shape;214;p31"/>
          <p:cNvSpPr txBox="1">
            <a:spLocks noGrp="1"/>
          </p:cNvSpPr>
          <p:nvPr>
            <p:ph type="body" idx="4294967295"/>
          </p:nvPr>
        </p:nvSpPr>
        <p:spPr>
          <a:xfrm>
            <a:off x="551900" y="3141200"/>
            <a:ext cx="5105200" cy="575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spcBef>
                <a:spcPts val="0"/>
              </a:spcBef>
              <a:spcAft>
                <a:spcPts val="2133"/>
              </a:spcAft>
              <a:buNone/>
            </a:pPr>
            <a:r>
              <a:rPr lang="en" dirty="0"/>
              <a:t>-&gt; Add input back again in each sublayer!</a:t>
            </a:r>
          </a:p>
        </p:txBody>
      </p:sp>
      <p:sp>
        <p:nvSpPr>
          <p:cNvPr id="7" name="Google Shape;210;p31">
            <a:extLst>
              <a:ext uri="{FF2B5EF4-FFF2-40B4-BE49-F238E27FC236}">
                <a16:creationId xmlns:a16="http://schemas.microsoft.com/office/drawing/2014/main" id="{129CC7CD-B28F-8542-9615-008B5298413D}"/>
              </a:ext>
            </a:extLst>
          </p:cNvPr>
          <p:cNvSpPr txBox="1">
            <a:spLocks/>
          </p:cNvSpPr>
          <p:nvPr/>
        </p:nvSpPr>
        <p:spPr>
          <a:xfrm rot="-251">
            <a:off x="310564" y="966688"/>
            <a:ext cx="10955200" cy="719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lang="en-US" sz="3200" dirty="0"/>
              <a:t>Residual Connections and Layer Norm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69E43BF-004B-6547-81A5-EF8D083B38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134" y="5245543"/>
            <a:ext cx="4593290" cy="5756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DC2CD46-218F-9F40-A3F8-7DCFED1A6693}"/>
              </a:ext>
            </a:extLst>
          </p:cNvPr>
          <p:cNvSpPr txBox="1"/>
          <p:nvPr/>
        </p:nvSpPr>
        <p:spPr>
          <a:xfrm>
            <a:off x="645422" y="5954736"/>
            <a:ext cx="539191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dirty="0"/>
              <a:t>µ, σ </a:t>
            </a:r>
            <a:r>
              <a:rPr lang="en-US" dirty="0"/>
              <a:t>are the mean and standard deviation of the elements in v. Scale </a:t>
            </a:r>
            <a:r>
              <a:rPr lang="el-GR" dirty="0"/>
              <a:t>γ </a:t>
            </a:r>
            <a:r>
              <a:rPr lang="en-US" dirty="0"/>
              <a:t>and bias vector </a:t>
            </a:r>
            <a:r>
              <a:rPr lang="el-GR" dirty="0"/>
              <a:t>β </a:t>
            </a:r>
            <a:r>
              <a:rPr lang="en-US" dirty="0"/>
              <a:t>are parameters.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85B214F-9EE9-B3C6-0545-634123F5B58A}"/>
              </a:ext>
            </a:extLst>
          </p:cNvPr>
          <p:cNvSpPr/>
          <p:nvPr/>
        </p:nvSpPr>
        <p:spPr>
          <a:xfrm>
            <a:off x="2576945" y="4350328"/>
            <a:ext cx="2601915" cy="575600"/>
          </a:xfrm>
          <a:prstGeom prst="rect">
            <a:avLst/>
          </a:prstGeom>
          <a:solidFill>
            <a:schemeClr val="accent4">
              <a:alpha val="5336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3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164592-4FE8-844B-8BDA-9651DF502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Encoders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/>
              <a:t>Decoders</a:t>
            </a:r>
          </a:p>
        </p:txBody>
      </p:sp>
      <p:pic>
        <p:nvPicPr>
          <p:cNvPr id="4" name="Google Shape;119;p18">
            <a:extLst>
              <a:ext uri="{FF2B5EF4-FFF2-40B4-BE49-F238E27FC236}">
                <a16:creationId xmlns:a16="http://schemas.microsoft.com/office/drawing/2014/main" id="{31669150-CAC9-C249-B15C-3BDCC0E67EA3}"/>
              </a:ext>
            </a:extLst>
          </p:cNvPr>
          <p:cNvPicPr preferRelativeResize="0">
            <a:picLocks noGrp="1"/>
          </p:cNvPicPr>
          <p:nvPr>
            <p:ph idx="1"/>
          </p:nvPr>
        </p:nvPicPr>
        <p:blipFill>
          <a:blip r:embed="rId2">
            <a:alphaModFix/>
          </a:blip>
          <a:stretch>
            <a:fillRect/>
          </a:stretch>
        </p:blipFill>
        <p:spPr>
          <a:xfrm>
            <a:off x="1439120" y="2398426"/>
            <a:ext cx="9313760" cy="321529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15829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oogle Shape;24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74506"/>
            <a:ext cx="12192000" cy="669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Google Shape;24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3062"/>
            <a:ext cx="12192000" cy="669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Feedforward Neural language model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3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ontent Placeholder 2"/>
              <p:cNvSpPr txBox="1">
                <a:spLocks/>
              </p:cNvSpPr>
              <p:nvPr/>
            </p:nvSpPr>
            <p:spPr>
              <a:xfrm>
                <a:off x="838200" y="1550011"/>
                <a:ext cx="9201150" cy="450742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Model </a:t>
                </a:r>
                <a14:m>
                  <m:oMath xmlns:m="http://schemas.openxmlformats.org/officeDocument/2006/math">
                    <m:r>
                      <a:rPr lang="en-US" altLang="en-US" sz="3200" i="1" dirty="0">
                        <a:latin typeface="Cambria Math" charset="0"/>
                        <a:ea typeface="Arial" charset="0"/>
                        <a:cs typeface="Arial" charset="0"/>
                      </a:rPr>
                      <m:t>𝑃</m:t>
                    </m:r>
                    <m:r>
                      <a:rPr lang="en-US" altLang="en-US" sz="3200" i="1" dirty="0">
                        <a:latin typeface="Cambria Math" charset="0"/>
                        <a:ea typeface="Arial" charset="0"/>
                        <a:cs typeface="Arial" charset="0"/>
                      </a:rPr>
                      <m:t>(</m:t>
                    </m:r>
                    <m:r>
                      <a:rPr lang="en-US" altLang="en-US" sz="3200" i="1" dirty="0">
                        <a:latin typeface="Cambria Math" charset="0"/>
                        <a:ea typeface="Arial" charset="0"/>
                        <a:cs typeface="Arial" charset="0"/>
                      </a:rPr>
                      <m:t>𝑦</m:t>
                    </m:r>
                    <m:r>
                      <a:rPr lang="en-US" altLang="en-US" sz="3200" i="1" dirty="0">
                        <a:latin typeface="Cambria Math" charset="0"/>
                        <a:ea typeface="Arial" charset="0"/>
                        <a:cs typeface="Arial" charset="0"/>
                      </a:rPr>
                      <m:t>|</m:t>
                    </m:r>
                    <m:r>
                      <a:rPr lang="en-US" altLang="en-US" sz="3200" i="1" dirty="0">
                        <a:latin typeface="Cambria Math" charset="0"/>
                        <a:ea typeface="Arial" charset="0"/>
                        <a:cs typeface="Arial" charset="0"/>
                      </a:rPr>
                      <m:t>𝑥</m:t>
                    </m:r>
                    <m:r>
                      <a:rPr lang="en-US" altLang="en-US" sz="3200" i="1" dirty="0">
                        <a:latin typeface="Cambria Math" charset="0"/>
                        <a:ea typeface="Arial" charset="0"/>
                        <a:cs typeface="Arial" charset="0"/>
                      </a:rPr>
                      <m:t>)</m:t>
                    </m:r>
                  </m:oMath>
                </a14:m>
                <a:r>
                  <a:rPr lang="en-US" dirty="0"/>
                  <a:t> with a neural network </a:t>
                </a:r>
              </a:p>
            </p:txBody>
          </p:sp>
        </mc:Choice>
        <mc:Fallback xmlns="">
          <p:sp>
            <p:nvSpPr>
              <p:cNvPr id="21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550011"/>
                <a:ext cx="9201150" cy="4507427"/>
              </a:xfrm>
              <a:prstGeom prst="rect">
                <a:avLst/>
              </a:prstGeom>
              <a:blipFill>
                <a:blip r:embed="rId2"/>
                <a:stretch>
                  <a:fillRect l="-1241" t="-11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4" name="Content Placeholder 3" descr="NNLM.jp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96950" y="2182427"/>
            <a:ext cx="7429500" cy="4215809"/>
          </a:xfrm>
        </p:spPr>
      </p:pic>
      <p:grpSp>
        <p:nvGrpSpPr>
          <p:cNvPr id="25" name="Group 24"/>
          <p:cNvGrpSpPr/>
          <p:nvPr/>
        </p:nvGrpSpPr>
        <p:grpSpPr>
          <a:xfrm>
            <a:off x="128723" y="5716050"/>
            <a:ext cx="4558142" cy="977930"/>
            <a:chOff x="445273" y="5050516"/>
            <a:chExt cx="4558142" cy="977930"/>
          </a:xfrm>
        </p:grpSpPr>
        <p:sp>
          <p:nvSpPr>
            <p:cNvPr id="26" name="TextBox 25"/>
            <p:cNvSpPr txBox="1"/>
            <p:nvPr/>
          </p:nvSpPr>
          <p:spPr>
            <a:xfrm>
              <a:off x="445273" y="5382115"/>
              <a:ext cx="4558142" cy="64633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rgbClr val="3C58AD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Word representations to project inputs into low-</a:t>
              </a:r>
              <a:r>
                <a:rPr lang="en-US" dirty="0" err="1"/>
                <a:t>dimentional</a:t>
              </a:r>
              <a:r>
                <a:rPr lang="en-US" dirty="0"/>
                <a:t> vectors</a:t>
              </a:r>
            </a:p>
          </p:txBody>
        </p:sp>
        <p:cxnSp>
          <p:nvCxnSpPr>
            <p:cNvPr id="28" name="Straight Arrow Connector 27"/>
            <p:cNvCxnSpPr/>
            <p:nvPr/>
          </p:nvCxnSpPr>
          <p:spPr>
            <a:xfrm flipV="1">
              <a:off x="2354898" y="5050516"/>
              <a:ext cx="1377952" cy="312854"/>
            </a:xfrm>
            <a:prstGeom prst="straightConnector1">
              <a:avLst/>
            </a:prstGeom>
            <a:ln w="57150">
              <a:solidFill>
                <a:srgbClr val="3C58A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7280199" y="3094325"/>
            <a:ext cx="4749504" cy="728221"/>
            <a:chOff x="6058892" y="4350653"/>
            <a:chExt cx="3993974" cy="746057"/>
          </a:xfrm>
        </p:grpSpPr>
        <p:sp>
          <p:nvSpPr>
            <p:cNvPr id="31" name="TextBox 30"/>
            <p:cNvSpPr txBox="1"/>
            <p:nvPr/>
          </p:nvSpPr>
          <p:spPr>
            <a:xfrm>
              <a:off x="7363340" y="4434549"/>
              <a:ext cx="2689526" cy="66216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rgbClr val="3C58AD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Obtain (</a:t>
              </a:r>
              <a:r>
                <a:rPr lang="en-US" dirty="0" err="1"/>
                <a:t>y|x</a:t>
              </a:r>
              <a:r>
                <a:rPr lang="en-US" dirty="0"/>
                <a:t>) by performing non-linear projection and </a:t>
              </a:r>
              <a:r>
                <a:rPr lang="en-US" dirty="0" err="1"/>
                <a:t>softmax</a:t>
              </a:r>
              <a:endParaRPr lang="en-US" dirty="0"/>
            </a:p>
          </p:txBody>
        </p:sp>
        <p:cxnSp>
          <p:nvCxnSpPr>
            <p:cNvPr id="32" name="Straight Arrow Connector 31"/>
            <p:cNvCxnSpPr/>
            <p:nvPr/>
          </p:nvCxnSpPr>
          <p:spPr>
            <a:xfrm flipH="1" flipV="1">
              <a:off x="6058892" y="4350653"/>
              <a:ext cx="1304530" cy="158629"/>
            </a:xfrm>
            <a:prstGeom prst="straightConnector1">
              <a:avLst/>
            </a:prstGeom>
            <a:ln w="57150">
              <a:solidFill>
                <a:srgbClr val="3C58A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/>
          <p:cNvGrpSpPr/>
          <p:nvPr/>
        </p:nvGrpSpPr>
        <p:grpSpPr>
          <a:xfrm>
            <a:off x="6730999" y="4545178"/>
            <a:ext cx="4402357" cy="1899095"/>
            <a:chOff x="6304864" y="4180166"/>
            <a:chExt cx="4309618" cy="2006414"/>
          </a:xfrm>
        </p:grpSpPr>
        <p:sp>
          <p:nvSpPr>
            <p:cNvPr id="34" name="TextBox 33"/>
            <p:cNvSpPr txBox="1"/>
            <p:nvPr/>
          </p:nvSpPr>
          <p:spPr>
            <a:xfrm>
              <a:off x="7577422" y="5503724"/>
              <a:ext cx="3037060" cy="68285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rgbClr val="3C58AD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Concatenate projected vectors to get multi-word contexts.</a:t>
              </a:r>
            </a:p>
          </p:txBody>
        </p:sp>
        <p:cxnSp>
          <p:nvCxnSpPr>
            <p:cNvPr id="35" name="Straight Arrow Connector 34"/>
            <p:cNvCxnSpPr/>
            <p:nvPr/>
          </p:nvCxnSpPr>
          <p:spPr>
            <a:xfrm flipH="1" flipV="1">
              <a:off x="6304864" y="4180166"/>
              <a:ext cx="3033006" cy="1237040"/>
            </a:xfrm>
            <a:prstGeom prst="straightConnector1">
              <a:avLst/>
            </a:prstGeom>
            <a:ln w="57150">
              <a:solidFill>
                <a:srgbClr val="3C58A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/>
          <p:cNvGrpSpPr/>
          <p:nvPr/>
        </p:nvGrpSpPr>
        <p:grpSpPr>
          <a:xfrm>
            <a:off x="7620000" y="4160529"/>
            <a:ext cx="4037153" cy="705643"/>
            <a:chOff x="4077349" y="4397669"/>
            <a:chExt cx="4037153" cy="70564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/>
                <p:cNvSpPr txBox="1"/>
                <p:nvPr/>
              </p:nvSpPr>
              <p:spPr>
                <a:xfrm>
                  <a:off x="5012086" y="4397670"/>
                  <a:ext cx="3102416" cy="705642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 w="38100">
                  <a:solidFill>
                    <a:srgbClr val="3C58AD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Non-linear function e.g., 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⃑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h</m:t>
                            </m:r>
                          </m:e>
                        </m:acc>
                        <m:r>
                          <a:rPr lang="en-US">
                            <a:latin typeface="Cambria Math" charset="0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charset="0"/>
                          </a:rPr>
                          <m:t>tanh</m:t>
                        </m:r>
                        <m:r>
                          <a:rPr lang="en-US" i="1">
                            <a:latin typeface="Cambria Math" charset="0"/>
                          </a:rPr>
                          <m:t>⁡(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𝑊</m:t>
                            </m:r>
                          </m:e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acc>
                          <m:accPr>
                            <m:chr m:val="⃑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𝑐</m:t>
                            </m:r>
                          </m:e>
                        </m:acc>
                        <m:r>
                          <a:rPr lang="en-US" i="1">
                            <a:latin typeface="Cambria Math" charset="0"/>
                          </a:rPr>
                          <m:t>+</m:t>
                        </m:r>
                        <m:acc>
                          <m:accPr>
                            <m:chr m:val="⃑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𝑏</m:t>
                            </m:r>
                          </m:e>
                        </m:acc>
                        <m:r>
                          <a:rPr lang="en-US" i="1">
                            <a:latin typeface="Cambria Math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7" name="TextBox 3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12086" y="4397670"/>
                  <a:ext cx="3102416" cy="70564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971" t="-3306" b="-56198"/>
                  </a:stretch>
                </a:blipFill>
                <a:ln w="38100">
                  <a:solidFill>
                    <a:srgbClr val="3C58AD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8" name="Straight Arrow Connector 37"/>
            <p:cNvCxnSpPr/>
            <p:nvPr/>
          </p:nvCxnSpPr>
          <p:spPr>
            <a:xfrm flipH="1" flipV="1">
              <a:off x="4077349" y="4397669"/>
              <a:ext cx="934738" cy="173012"/>
            </a:xfrm>
            <a:prstGeom prst="straightConnector1">
              <a:avLst/>
            </a:prstGeom>
            <a:ln w="57150">
              <a:solidFill>
                <a:srgbClr val="3C58A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TextBox 3"/>
          <p:cNvSpPr txBox="1">
            <a:spLocks noChangeArrowheads="1"/>
          </p:cNvSpPr>
          <p:nvPr/>
        </p:nvSpPr>
        <p:spPr bwMode="auto">
          <a:xfrm>
            <a:off x="2038348" y="2206987"/>
            <a:ext cx="1624013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da-DK" altLang="en-US" sz="1000"/>
              <a:t>Y. Bengio et al., JMLR’03</a:t>
            </a:r>
            <a:endParaRPr lang="en-GB" altLang="en-US" sz="1000"/>
          </a:p>
        </p:txBody>
      </p:sp>
    </p:spTree>
    <p:extLst>
      <p:ext uri="{BB962C8B-B14F-4D97-AF65-F5344CB8AC3E}">
        <p14:creationId xmlns:p14="http://schemas.microsoft.com/office/powerpoint/2010/main" val="24249255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2"/>
          <p:cNvSpPr txBox="1">
            <a:spLocks noGrp="1"/>
          </p:cNvSpPr>
          <p:nvPr>
            <p:ph type="title"/>
          </p:nvPr>
        </p:nvSpPr>
        <p:spPr>
          <a:xfrm>
            <a:off x="985157" y="930729"/>
            <a:ext cx="10515600" cy="1075871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algn="l"/>
            <a:r>
              <a:rPr lang="en" dirty="0"/>
              <a:t>Summary</a:t>
            </a:r>
            <a:endParaRPr dirty="0"/>
          </a:p>
        </p:txBody>
      </p:sp>
      <p:sp>
        <p:nvSpPr>
          <p:cNvPr id="287" name="Google Shape;287;p42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buNone/>
            </a:pPr>
            <a:r>
              <a:rPr lang="en" dirty="0"/>
              <a:t>We talked about transformer encoders (decoders are slight variations of the encoders to consider the cross-attention and the unidirectional nature of the decoding process.</a:t>
            </a:r>
          </a:p>
          <a:p>
            <a:pPr marL="0" indent="0">
              <a:buNone/>
            </a:pPr>
            <a:r>
              <a:rPr lang="en" dirty="0"/>
              <a:t>The transformer is the first model that uses only attention as its underlying mechanism.</a:t>
            </a:r>
          </a:p>
          <a:p>
            <a:pPr marL="0" indent="0">
              <a:buNone/>
            </a:pPr>
            <a:r>
              <a:rPr lang="en" dirty="0"/>
              <a:t>It achieved best performance on machine translation and can be trained much faster than convolutional or recurrent NNs.</a:t>
            </a:r>
            <a:endParaRPr dirty="0"/>
          </a:p>
          <a:p>
            <a:pPr marL="0" indent="0">
              <a:spcBef>
                <a:spcPts val="2133"/>
              </a:spcBef>
              <a:buNone/>
            </a:pPr>
            <a:r>
              <a:rPr lang="en" dirty="0"/>
              <a:t>It is the dominant architecture for NLP models nowadays and the backbone for large pre-trained language models.</a:t>
            </a: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RNN Language Model</a:t>
            </a:r>
          </a:p>
        </p:txBody>
      </p:sp>
      <p:pic>
        <p:nvPicPr>
          <p:cNvPr id="4" name="Content Placeholder 3" descr="RNNLM.jp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487" b="-917"/>
          <a:stretch>
            <a:fillRect/>
          </a:stretch>
        </p:blipFill>
        <p:spPr>
          <a:xfrm>
            <a:off x="5461002" y="1594407"/>
            <a:ext cx="6529612" cy="502959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92D5C32-7B2B-8141-99A2-276D44E4428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20"/>
          <a:stretch/>
        </p:blipFill>
        <p:spPr>
          <a:xfrm>
            <a:off x="552775" y="2187697"/>
            <a:ext cx="4875157" cy="3086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3680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>
            <a:spLocks noGrp="1"/>
          </p:cNvSpPr>
          <p:nvPr>
            <p:ph type="title"/>
          </p:nvPr>
        </p:nvSpPr>
        <p:spPr>
          <a:xfrm>
            <a:off x="838200" y="681037"/>
            <a:ext cx="10515600" cy="1009651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/>
              <a:t>Limitation of RNNs/LSTMs</a:t>
            </a:r>
            <a:endParaRPr dirty="0"/>
          </a:p>
        </p:txBody>
      </p:sp>
      <p:sp>
        <p:nvSpPr>
          <p:cNvPr id="94" name="Google Shape;94;p14"/>
          <p:cNvSpPr txBox="1">
            <a:spLocks noGrp="1"/>
          </p:cNvSpPr>
          <p:nvPr>
            <p:ph idx="1"/>
          </p:nvPr>
        </p:nvSpPr>
        <p:spPr>
          <a:xfrm>
            <a:off x="838200" y="1711322"/>
            <a:ext cx="10515600" cy="4351338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spcBef>
                <a:spcPts val="2133"/>
              </a:spcBef>
            </a:pPr>
            <a:r>
              <a:rPr lang="en" dirty="0"/>
              <a:t>The sequential nature of RNNs/LSTMs limit constrain the ability to </a:t>
            </a:r>
            <a:r>
              <a:rPr lang="en" dirty="0">
                <a:solidFill>
                  <a:srgbClr val="0070C0"/>
                </a:solidFill>
              </a:rPr>
              <a:t>parallelize computation</a:t>
            </a:r>
          </a:p>
          <a:p>
            <a:pPr>
              <a:spcBef>
                <a:spcPts val="2133"/>
              </a:spcBef>
            </a:pPr>
            <a:r>
              <a:rPr lang="en" dirty="0"/>
              <a:t>The </a:t>
            </a:r>
            <a:r>
              <a:rPr lang="en" dirty="0">
                <a:solidFill>
                  <a:srgbClr val="0070C0"/>
                </a:solidFill>
              </a:rPr>
              <a:t>vanishing gradient problem </a:t>
            </a:r>
            <a:r>
              <a:rPr lang="en" dirty="0"/>
              <a:t>is still an issue even for LSTMs (models tend to forget the information that are further away)</a:t>
            </a:r>
          </a:p>
          <a:p>
            <a:pPr>
              <a:spcBef>
                <a:spcPts val="2133"/>
              </a:spcBef>
            </a:pPr>
            <a:r>
              <a:rPr lang="en" dirty="0"/>
              <a:t>The Transformer model – </a:t>
            </a:r>
            <a:r>
              <a:rPr lang="en" dirty="0">
                <a:hlinkClick r:id="rId3"/>
              </a:rPr>
              <a:t>Attention is all you need</a:t>
            </a:r>
            <a:r>
              <a:rPr lang="en" dirty="0"/>
              <a:t>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A9D620-379E-5C4F-A5A8-392C67BFC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92"/>
            <a:ext cx="10515600" cy="1325563"/>
          </a:xfrm>
        </p:spPr>
        <p:txBody>
          <a:bodyPr/>
          <a:lstStyle/>
          <a:p>
            <a:r>
              <a:rPr lang="en-US" dirty="0"/>
              <a:t>Attention Mechanism</a:t>
            </a: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3A96F7C7-8DD1-B448-A476-4893A62C34B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6324" y="1135097"/>
            <a:ext cx="7693479" cy="5706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7717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020D3E-D945-10A3-AC6D-8DD539249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Background: Sequence-to-sequence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997EA2-F373-6820-0853-1C100B321A6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2600" dirty="0"/>
              <a:t>The sequence-to-sequence setup:</a:t>
            </a:r>
          </a:p>
          <a:p>
            <a:pPr lvl="1"/>
            <a:r>
              <a:rPr lang="en-US" dirty="0"/>
              <a:t>A sequence x</a:t>
            </a:r>
            <a:r>
              <a:rPr lang="en-US" baseline="-25000" dirty="0"/>
              <a:t>1</a:t>
            </a:r>
            <a:r>
              <a:rPr lang="en-US" dirty="0"/>
              <a:t>, x</a:t>
            </a:r>
            <a:r>
              <a:rPr lang="en-US" baseline="-25000" dirty="0"/>
              <a:t>2</a:t>
            </a:r>
            <a:r>
              <a:rPr lang="en-US" dirty="0"/>
              <a:t>, … </a:t>
            </a:r>
            <a:r>
              <a:rPr lang="en-US" dirty="0" err="1"/>
              <a:t>x</a:t>
            </a:r>
            <a:r>
              <a:rPr lang="en-US" baseline="-25000" dirty="0" err="1"/>
              <a:t>n</a:t>
            </a:r>
            <a:r>
              <a:rPr lang="en-US" dirty="0"/>
              <a:t> goes in </a:t>
            </a:r>
          </a:p>
          <a:p>
            <a:pPr lvl="1"/>
            <a:r>
              <a:rPr lang="en-US" dirty="0"/>
              <a:t>A different sequence y</a:t>
            </a:r>
            <a:r>
              <a:rPr lang="en-US" baseline="-25000" dirty="0"/>
              <a:t>1</a:t>
            </a:r>
            <a:r>
              <a:rPr lang="en-US" dirty="0"/>
              <a:t>, y</a:t>
            </a:r>
            <a:r>
              <a:rPr lang="en-US" baseline="-25000" dirty="0"/>
              <a:t>2</a:t>
            </a:r>
            <a:r>
              <a:rPr lang="en-US" dirty="0"/>
              <a:t>, … </a:t>
            </a:r>
            <a:r>
              <a:rPr lang="en-US" dirty="0" err="1"/>
              <a:t>y</a:t>
            </a:r>
            <a:r>
              <a:rPr lang="en-US" baseline="-25000" dirty="0" err="1"/>
              <a:t>m</a:t>
            </a:r>
            <a:r>
              <a:rPr lang="en-US" dirty="0"/>
              <a:t> comes out. E.g. -- </a:t>
            </a:r>
          </a:p>
          <a:p>
            <a:pPr lvl="2"/>
            <a:r>
              <a:rPr lang="en-US" sz="2200" dirty="0"/>
              <a:t>Speech recognition: Speech in, word sequence out </a:t>
            </a:r>
          </a:p>
          <a:p>
            <a:pPr lvl="2"/>
            <a:r>
              <a:rPr lang="en-US" sz="2200" dirty="0"/>
              <a:t>Machine translation: Word sequence in, word sequence out</a:t>
            </a:r>
          </a:p>
          <a:p>
            <a:pPr lvl="2"/>
            <a:r>
              <a:rPr lang="en-US" sz="2200" dirty="0"/>
              <a:t>Dialog : User statement in, system response out </a:t>
            </a:r>
          </a:p>
          <a:p>
            <a:pPr lvl="2"/>
            <a:r>
              <a:rPr lang="en-US" sz="2200" dirty="0"/>
              <a:t>…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B094D51-FE2E-DC0C-F667-FA3BD6AF96BB}"/>
              </a:ext>
            </a:extLst>
          </p:cNvPr>
          <p:cNvGrpSpPr/>
          <p:nvPr/>
        </p:nvGrpSpPr>
        <p:grpSpPr>
          <a:xfrm>
            <a:off x="6172201" y="1825625"/>
            <a:ext cx="1967458" cy="2896277"/>
            <a:chOff x="9182449" y="2250831"/>
            <a:chExt cx="2171351" cy="3294184"/>
          </a:xfrm>
        </p:grpSpPr>
        <p:pic>
          <p:nvPicPr>
            <p:cNvPr id="1026" name="Picture 2" descr="A study of transformer-based end-to-end speech recognition system for  Kazakh language | Scientific Reports">
              <a:extLst>
                <a:ext uri="{FF2B5EF4-FFF2-40B4-BE49-F238E27FC236}">
                  <a16:creationId xmlns:a16="http://schemas.microsoft.com/office/drawing/2014/main" id="{CD7E4958-C51E-670F-601D-1BC8746D737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82449" y="2250831"/>
              <a:ext cx="2171351" cy="31786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9EAF419-B713-92CC-952A-29FECF5FEC81}"/>
                </a:ext>
              </a:extLst>
            </p:cNvPr>
            <p:cNvSpPr/>
            <p:nvPr/>
          </p:nvSpPr>
          <p:spPr>
            <a:xfrm>
              <a:off x="9261231" y="5228492"/>
              <a:ext cx="2057399" cy="3165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Violet is teaching</a:t>
              </a:r>
            </a:p>
          </p:txBody>
        </p:sp>
      </p:grpSp>
      <p:pic>
        <p:nvPicPr>
          <p:cNvPr id="1028" name="Picture 4" descr="Word Sequence Decoding in Seq2Seq Architectures | by Prakhar Mishra |  Towards Data Science">
            <a:extLst>
              <a:ext uri="{FF2B5EF4-FFF2-40B4-BE49-F238E27FC236}">
                <a16:creationId xmlns:a16="http://schemas.microsoft.com/office/drawing/2014/main" id="{99F1C2E5-E35C-FF60-6D38-C67BFA43A50A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1026" y="1825624"/>
            <a:ext cx="3828549" cy="2875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00227113-521E-43A4-6064-1E87E61DF7EE}"/>
              </a:ext>
            </a:extLst>
          </p:cNvPr>
          <p:cNvGrpSpPr/>
          <p:nvPr/>
        </p:nvGrpSpPr>
        <p:grpSpPr>
          <a:xfrm>
            <a:off x="5471410" y="4835697"/>
            <a:ext cx="6720590" cy="2022303"/>
            <a:chOff x="5471410" y="4835697"/>
            <a:chExt cx="6720590" cy="2022303"/>
          </a:xfrm>
        </p:grpSpPr>
        <p:pic>
          <p:nvPicPr>
            <p:cNvPr id="1030" name="Picture 6" descr="Practical seq2seq">
              <a:extLst>
                <a:ext uri="{FF2B5EF4-FFF2-40B4-BE49-F238E27FC236}">
                  <a16:creationId xmlns:a16="http://schemas.microsoft.com/office/drawing/2014/main" id="{6F29CA04-E57F-975D-E957-112AABD494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71410" y="4835697"/>
              <a:ext cx="6720590" cy="20223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C6BAD28-1557-83EF-A373-7AEC831EE71A}"/>
                </a:ext>
              </a:extLst>
            </p:cNvPr>
            <p:cNvSpPr/>
            <p:nvPr/>
          </p:nvSpPr>
          <p:spPr>
            <a:xfrm>
              <a:off x="6275453" y="6579710"/>
              <a:ext cx="1864206" cy="27829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query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89039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72CFE4-D9EE-4848-AA05-56FE5681E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Background: Sequence-to-sequence Models</a:t>
            </a: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B9EC02CF-45CB-5146-AAFF-22ECF94C769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8821" y="1491969"/>
            <a:ext cx="8293100" cy="3874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>
            <a:extLst>
              <a:ext uri="{FF2B5EF4-FFF2-40B4-BE49-F238E27FC236}">
                <a16:creationId xmlns:a16="http://schemas.microsoft.com/office/drawing/2014/main" id="{401852EA-82B0-FE41-B8D2-E0C49378C4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20" r="21374"/>
          <a:stretch/>
        </p:blipFill>
        <p:spPr bwMode="auto">
          <a:xfrm>
            <a:off x="1769834" y="5678028"/>
            <a:ext cx="4581979" cy="854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2" name="Picture 6">
            <a:extLst>
              <a:ext uri="{FF2B5EF4-FFF2-40B4-BE49-F238E27FC236}">
                <a16:creationId xmlns:a16="http://schemas.microsoft.com/office/drawing/2014/main" id="{A7FF4210-58D7-854A-BDCE-079F9F4F9C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88" r="28482"/>
          <a:stretch/>
        </p:blipFill>
        <p:spPr bwMode="auto">
          <a:xfrm>
            <a:off x="7701642" y="4937260"/>
            <a:ext cx="3075216" cy="777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4" name="Picture 8">
            <a:extLst>
              <a:ext uri="{FF2B5EF4-FFF2-40B4-BE49-F238E27FC236}">
                <a16:creationId xmlns:a16="http://schemas.microsoft.com/office/drawing/2014/main" id="{9D89B398-D528-CA44-961D-077805C9E4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84" r="26071"/>
          <a:stretch/>
        </p:blipFill>
        <p:spPr bwMode="auto">
          <a:xfrm>
            <a:off x="7701642" y="5638852"/>
            <a:ext cx="3810001" cy="847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80066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A9D620-379E-5C4F-A5A8-392C67BFC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92"/>
            <a:ext cx="10515600" cy="1325563"/>
          </a:xfrm>
        </p:spPr>
        <p:txBody>
          <a:bodyPr/>
          <a:lstStyle/>
          <a:p>
            <a:r>
              <a:rPr lang="en-US" dirty="0"/>
              <a:t>Seq2Seq with Attention</a:t>
            </a: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3A96F7C7-8DD1-B448-A476-4893A62C34B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6324" y="1135097"/>
            <a:ext cx="7693479" cy="5706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9889701-6E40-6C48-86E2-D9C0E0F028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12" t="14236" r="-732" b="-1751"/>
          <a:stretch/>
        </p:blipFill>
        <p:spPr>
          <a:xfrm>
            <a:off x="114300" y="4163782"/>
            <a:ext cx="3840144" cy="81643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45686F0-5EA9-4749-B3FE-0B9DED140E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1701" y="2434653"/>
            <a:ext cx="1907932" cy="6677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9EB8771-EC29-3942-9561-08D747A992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1764558"/>
            <a:ext cx="4093029" cy="427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426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47181</TotalTime>
  <Words>1405</Words>
  <Application>Microsoft Office PowerPoint</Application>
  <PresentationFormat>Widescreen</PresentationFormat>
  <Paragraphs>144</Paragraphs>
  <Slides>30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Arial</vt:lpstr>
      <vt:lpstr>Calibri</vt:lpstr>
      <vt:lpstr>Calibri Light</vt:lpstr>
      <vt:lpstr>Cambria Math</vt:lpstr>
      <vt:lpstr>Wingdings</vt:lpstr>
      <vt:lpstr>Office Theme</vt:lpstr>
      <vt:lpstr>Transformers and Masked Language Models</vt:lpstr>
      <vt:lpstr>Important Announcement</vt:lpstr>
      <vt:lpstr>Feedforward Neural language model</vt:lpstr>
      <vt:lpstr>RNN Language Model</vt:lpstr>
      <vt:lpstr>Limitation of RNNs/LSTMs</vt:lpstr>
      <vt:lpstr>Attention Mechanism</vt:lpstr>
      <vt:lpstr>Background: Sequence-to-sequence Models</vt:lpstr>
      <vt:lpstr>Background: Sequence-to-sequence Models</vt:lpstr>
      <vt:lpstr>Seq2Seq with Attention</vt:lpstr>
      <vt:lpstr>Attention Mechanism</vt:lpstr>
      <vt:lpstr>Attention is All You Need (?)</vt:lpstr>
      <vt:lpstr>Stacks of encoders and decoders</vt:lpstr>
      <vt:lpstr>Structures of each  encoder and decoder</vt:lpstr>
      <vt:lpstr>PowerPoint Presentation</vt:lpstr>
      <vt:lpstr>Self-Attention</vt:lpstr>
      <vt:lpstr>Self-Attention in Detail</vt:lpstr>
      <vt:lpstr>PowerPoint Presentation</vt:lpstr>
      <vt:lpstr>PowerPoint Presentation</vt:lpstr>
      <vt:lpstr>PowerPoint Presentation</vt:lpstr>
      <vt:lpstr>Self-Attention Implementation</vt:lpstr>
      <vt:lpstr>What do we have now?</vt:lpstr>
      <vt:lpstr>PowerPoint Presentation</vt:lpstr>
      <vt:lpstr>PowerPoint Presentation</vt:lpstr>
      <vt:lpstr>PowerPoint Presentation</vt:lpstr>
      <vt:lpstr>Positional Encoding t is position, i is dimension</vt:lpstr>
      <vt:lpstr>PowerPoint Presentation</vt:lpstr>
      <vt:lpstr>Encoders  Decoders</vt:lpstr>
      <vt:lpstr>PowerPoint Presentation</vt:lpstr>
      <vt:lpstr>PowerPoint Presentation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Jonathan May</dc:creator>
  <cp:lastModifiedBy>Tejas Kamtam</cp:lastModifiedBy>
  <cp:revision>309</cp:revision>
  <cp:lastPrinted>2017-08-25T12:16:51Z</cp:lastPrinted>
  <dcterms:created xsi:type="dcterms:W3CDTF">2017-08-17T22:41:19Z</dcterms:created>
  <dcterms:modified xsi:type="dcterms:W3CDTF">2024-02-09T11:09:48Z</dcterms:modified>
</cp:coreProperties>
</file>